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1"/>
    <p:sldMasterId id="2147483682" r:id="rId2"/>
    <p:sldMasterId id="2147483694" r:id="rId3"/>
  </p:sldMasterIdLst>
  <p:notesMasterIdLst>
    <p:notesMasterId r:id="rId46"/>
  </p:notesMasterIdLst>
  <p:handoutMasterIdLst>
    <p:handoutMasterId r:id="rId47"/>
  </p:handoutMasterIdLst>
  <p:sldIdLst>
    <p:sldId id="292" r:id="rId4"/>
    <p:sldId id="293" r:id="rId5"/>
    <p:sldId id="426" r:id="rId6"/>
    <p:sldId id="324" r:id="rId7"/>
    <p:sldId id="452" r:id="rId8"/>
    <p:sldId id="453" r:id="rId9"/>
    <p:sldId id="383" r:id="rId10"/>
    <p:sldId id="428" r:id="rId11"/>
    <p:sldId id="456" r:id="rId12"/>
    <p:sldId id="460" r:id="rId13"/>
    <p:sldId id="472" r:id="rId14"/>
    <p:sldId id="510" r:id="rId15"/>
    <p:sldId id="518" r:id="rId16"/>
    <p:sldId id="519" r:id="rId17"/>
    <p:sldId id="469" r:id="rId18"/>
    <p:sldId id="470" r:id="rId19"/>
    <p:sldId id="400" r:id="rId20"/>
    <p:sldId id="517" r:id="rId21"/>
    <p:sldId id="513" r:id="rId22"/>
    <p:sldId id="341" r:id="rId23"/>
    <p:sldId id="403" r:id="rId24"/>
    <p:sldId id="474" r:id="rId25"/>
    <p:sldId id="475" r:id="rId26"/>
    <p:sldId id="476" r:id="rId27"/>
    <p:sldId id="501" r:id="rId28"/>
    <p:sldId id="411" r:id="rId29"/>
    <p:sldId id="413" r:id="rId30"/>
    <p:sldId id="415" r:id="rId31"/>
    <p:sldId id="514" r:id="rId32"/>
    <p:sldId id="454" r:id="rId33"/>
    <p:sldId id="509" r:id="rId34"/>
    <p:sldId id="502" r:id="rId35"/>
    <p:sldId id="418" r:id="rId36"/>
    <p:sldId id="478" r:id="rId37"/>
    <p:sldId id="485" r:id="rId38"/>
    <p:sldId id="484" r:id="rId39"/>
    <p:sldId id="492" r:id="rId40"/>
    <p:sldId id="493" r:id="rId41"/>
    <p:sldId id="498" r:id="rId42"/>
    <p:sldId id="508" r:id="rId43"/>
    <p:sldId id="507" r:id="rId44"/>
    <p:sldId id="449" r:id="rId45"/>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C21"/>
    <a:srgbClr val="CE1126"/>
    <a:srgbClr val="F9B1B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608" autoAdjust="0"/>
    <p:restoredTop sz="94231"/>
  </p:normalViewPr>
  <p:slideViewPr>
    <p:cSldViewPr snapToGrid="0">
      <p:cViewPr varScale="1">
        <p:scale>
          <a:sx n="108" d="100"/>
          <a:sy n="108" d="100"/>
        </p:scale>
        <p:origin x="2340" y="102"/>
      </p:cViewPr>
      <p:guideLst>
        <p:guide orient="horz" pos="2160"/>
        <p:guide pos="2880"/>
      </p:guideLst>
    </p:cSldViewPr>
  </p:slideViewPr>
  <p:notesTextViewPr>
    <p:cViewPr>
      <p:scale>
        <a:sx n="3" d="2"/>
        <a:sy n="3" d="2"/>
      </p:scale>
      <p:origin x="0" y="0"/>
    </p:cViewPr>
  </p:notesTextViewPr>
  <p:sorterViewPr>
    <p:cViewPr>
      <p:scale>
        <a:sx n="100" d="100"/>
        <a:sy n="100" d="100"/>
      </p:scale>
      <p:origin x="0" y="-89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Advisor Caseload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solidFill>
          <a:sysClr val="window" lastClr="FFFFFF"/>
        </a:solidFill>
        <a:ln>
          <a:noFill/>
        </a:ln>
        <a:effectLst/>
        <a:sp3d/>
      </c:spPr>
    </c:sideWall>
    <c:backWall>
      <c:thickness val="0"/>
      <c:spPr>
        <a:solidFill>
          <a:sysClr val="window" lastClr="FFFFFF"/>
        </a:solidFill>
        <a:ln>
          <a:noFill/>
        </a:ln>
        <a:effectLst/>
        <a:sp3d/>
      </c:spPr>
    </c:backWall>
    <c:plotArea>
      <c:layout/>
      <c:bar3DChart>
        <c:barDir val="bar"/>
        <c:grouping val="clustered"/>
        <c:varyColors val="0"/>
        <c:ser>
          <c:idx val="0"/>
          <c:order val="0"/>
          <c:tx>
            <c:strRef>
              <c:f>Sheet1!$F$1</c:f>
              <c:strCache>
                <c:ptCount val="1"/>
                <c:pt idx="0">
                  <c:v>Average</c:v>
                </c:pt>
              </c:strCache>
            </c:strRef>
          </c:tx>
          <c:spPr>
            <a:solidFill>
              <a:schemeClr val="accent1"/>
            </a:solidFill>
            <a:ln>
              <a:noFill/>
            </a:ln>
            <a:effectLst/>
            <a:sp3d/>
          </c:spPr>
          <c:invertIfNegative val="0"/>
          <c:cat>
            <c:strRef>
              <c:f>Sheet1!$B$2:$B$33</c:f>
              <c:strCache>
                <c:ptCount val="3"/>
                <c:pt idx="2">
                  <c:v>Business</c:v>
                </c:pt>
              </c:strCache>
            </c:strRef>
          </c:cat>
          <c:val>
            <c:numRef>
              <c:f>Sheet1!$F$2:$F$33</c:f>
              <c:numCache>
                <c:formatCode>General</c:formatCode>
                <c:ptCount val="20"/>
                <c:pt idx="0">
                  <c:v>550</c:v>
                </c:pt>
                <c:pt idx="1">
                  <c:v>500</c:v>
                </c:pt>
                <c:pt idx="2">
                  <c:v>700</c:v>
                </c:pt>
                <c:pt idx="3">
                  <c:v>125</c:v>
                </c:pt>
                <c:pt idx="4">
                  <c:v>300</c:v>
                </c:pt>
                <c:pt idx="5">
                  <c:v>200</c:v>
                </c:pt>
                <c:pt idx="6">
                  <c:v>420</c:v>
                </c:pt>
                <c:pt idx="7">
                  <c:v>150</c:v>
                </c:pt>
                <c:pt idx="8">
                  <c:v>300</c:v>
                </c:pt>
                <c:pt idx="9">
                  <c:v>500</c:v>
                </c:pt>
                <c:pt idx="10">
                  <c:v>500</c:v>
                </c:pt>
                <c:pt idx="11">
                  <c:v>400</c:v>
                </c:pt>
                <c:pt idx="12">
                  <c:v>400</c:v>
                </c:pt>
                <c:pt idx="13">
                  <c:v>200</c:v>
                </c:pt>
                <c:pt idx="14">
                  <c:v>425</c:v>
                </c:pt>
                <c:pt idx="15">
                  <c:v>150</c:v>
                </c:pt>
                <c:pt idx="16">
                  <c:v>375</c:v>
                </c:pt>
                <c:pt idx="17">
                  <c:v>300</c:v>
                </c:pt>
                <c:pt idx="18">
                  <c:v>400</c:v>
                </c:pt>
                <c:pt idx="19">
                  <c:v>500</c:v>
                </c:pt>
              </c:numCache>
            </c:numRef>
          </c:val>
          <c:extLst>
            <c:ext xmlns:c16="http://schemas.microsoft.com/office/drawing/2014/chart" uri="{C3380CC4-5D6E-409C-BE32-E72D297353CC}">
              <c16:uniqueId val="{00000000-A775-4025-9DC2-E7E8DA9DBDFF}"/>
            </c:ext>
          </c:extLst>
        </c:ser>
        <c:dLbls>
          <c:showLegendKey val="0"/>
          <c:showVal val="0"/>
          <c:showCatName val="0"/>
          <c:showSerName val="0"/>
          <c:showPercent val="0"/>
          <c:showBubbleSize val="0"/>
        </c:dLbls>
        <c:gapWidth val="150"/>
        <c:shape val="box"/>
        <c:axId val="-2127761712"/>
        <c:axId val="-2127763104"/>
        <c:axId val="0"/>
      </c:bar3DChart>
      <c:catAx>
        <c:axId val="-21277617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Black" charset="0"/>
                <a:ea typeface="Arial Black" charset="0"/>
                <a:cs typeface="Arial Black" charset="0"/>
              </a:defRPr>
            </a:pPr>
            <a:endParaRPr lang="en-US"/>
          </a:p>
        </c:txPr>
        <c:crossAx val="-2127763104"/>
        <c:crosses val="autoZero"/>
        <c:auto val="1"/>
        <c:lblAlgn val="ctr"/>
        <c:lblOffset val="100"/>
        <c:noMultiLvlLbl val="0"/>
      </c:catAx>
      <c:valAx>
        <c:axId val="-2127763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27761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279B98-B2E1-4D72-8B81-BD4B1F273271}"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en-US"/>
        </a:p>
      </dgm:t>
    </dgm:pt>
    <dgm:pt modelId="{3AA08C3A-612C-4F16-9F29-39B916BBE083}">
      <dgm:prSet phldrT="[Text]" custT="1"/>
      <dgm:spPr>
        <a:solidFill>
          <a:schemeClr val="tx1">
            <a:lumMod val="65000"/>
            <a:lumOff val="35000"/>
          </a:schemeClr>
        </a:solidFill>
      </dgm:spPr>
      <dgm:t>
        <a:bodyPr/>
        <a:lstStyle/>
        <a:p>
          <a:r>
            <a:rPr lang="en-US" sz="1600" b="1" i="0" dirty="0">
              <a:latin typeface="Arial" charset="0"/>
              <a:ea typeface="Arial" charset="0"/>
              <a:cs typeface="Arial" charset="0"/>
            </a:rPr>
            <a:t>Introduction</a:t>
          </a:r>
        </a:p>
      </dgm:t>
    </dgm:pt>
    <dgm:pt modelId="{C3F8CCEF-8CA5-45BA-9B11-666EA2C34412}" type="parTrans" cxnId="{101A17DD-3C9B-4FFF-8641-7C9F831FDB5C}">
      <dgm:prSet/>
      <dgm:spPr/>
      <dgm:t>
        <a:bodyPr/>
        <a:lstStyle/>
        <a:p>
          <a:endParaRPr lang="en-US"/>
        </a:p>
      </dgm:t>
    </dgm:pt>
    <dgm:pt modelId="{AA5A8198-ACE1-4F6B-9FFE-37EEF63580A4}" type="sibTrans" cxnId="{101A17DD-3C9B-4FFF-8641-7C9F831FDB5C}">
      <dgm:prSet/>
      <dgm:spPr/>
      <dgm:t>
        <a:bodyPr/>
        <a:lstStyle/>
        <a:p>
          <a:endParaRPr lang="en-US"/>
        </a:p>
      </dgm:t>
    </dgm:pt>
    <dgm:pt modelId="{92BE3B85-D563-489E-BD3B-CE24D4BB2738}">
      <dgm:prSet phldrT="[Text]" custT="1"/>
      <dgm:spPr>
        <a:solidFill>
          <a:schemeClr val="tx1">
            <a:lumMod val="65000"/>
            <a:lumOff val="35000"/>
          </a:schemeClr>
        </a:solidFill>
      </dgm:spPr>
      <dgm:t>
        <a:bodyPr/>
        <a:lstStyle/>
        <a:p>
          <a:r>
            <a:rPr lang="en-US" sz="1600" b="1" i="0" dirty="0">
              <a:latin typeface="Arial" charset="0"/>
              <a:ea typeface="Arial" charset="0"/>
              <a:cs typeface="Arial" charset="0"/>
            </a:rPr>
            <a:t>FY19 Accomplishments &amp; Productivity</a:t>
          </a:r>
        </a:p>
      </dgm:t>
    </dgm:pt>
    <dgm:pt modelId="{72562F32-9694-4847-A842-D1156DE848CE}" type="parTrans" cxnId="{60CAE521-6162-4703-9FE8-98A3EA4ECEB8}">
      <dgm:prSet/>
      <dgm:spPr/>
      <dgm:t>
        <a:bodyPr/>
        <a:lstStyle/>
        <a:p>
          <a:endParaRPr lang="en-US"/>
        </a:p>
      </dgm:t>
    </dgm:pt>
    <dgm:pt modelId="{1B689C02-51A7-492E-8E7E-6640ED7E3CA3}" type="sibTrans" cxnId="{60CAE521-6162-4703-9FE8-98A3EA4ECEB8}">
      <dgm:prSet/>
      <dgm:spPr/>
      <dgm:t>
        <a:bodyPr/>
        <a:lstStyle/>
        <a:p>
          <a:endParaRPr lang="en-US"/>
        </a:p>
      </dgm:t>
    </dgm:pt>
    <dgm:pt modelId="{BD6E6B03-C355-4EA8-8EE6-689D7CC24068}">
      <dgm:prSet phldrT="[Text]" custT="1"/>
      <dgm:spPr>
        <a:solidFill>
          <a:schemeClr val="tx1">
            <a:lumMod val="65000"/>
            <a:lumOff val="35000"/>
          </a:schemeClr>
        </a:solidFill>
      </dgm:spPr>
      <dgm:t>
        <a:bodyPr/>
        <a:lstStyle/>
        <a:p>
          <a:r>
            <a:rPr lang="en-US" sz="1600" b="1" i="0" dirty="0">
              <a:latin typeface="Arial" charset="0"/>
              <a:ea typeface="Arial" charset="0"/>
              <a:cs typeface="Arial" charset="0"/>
            </a:rPr>
            <a:t>FY20 Planning</a:t>
          </a:r>
        </a:p>
      </dgm:t>
    </dgm:pt>
    <dgm:pt modelId="{BFA76F7F-330B-473D-9231-0A9A6121FAF6}" type="parTrans" cxnId="{7874B720-2363-443A-9BBA-3A9171F11214}">
      <dgm:prSet/>
      <dgm:spPr/>
      <dgm:t>
        <a:bodyPr/>
        <a:lstStyle/>
        <a:p>
          <a:endParaRPr lang="en-US"/>
        </a:p>
      </dgm:t>
    </dgm:pt>
    <dgm:pt modelId="{A3D9C102-9475-468C-A958-08500F878209}" type="sibTrans" cxnId="{7874B720-2363-443A-9BBA-3A9171F11214}">
      <dgm:prSet/>
      <dgm:spPr/>
      <dgm:t>
        <a:bodyPr/>
        <a:lstStyle/>
        <a:p>
          <a:endParaRPr lang="en-US"/>
        </a:p>
      </dgm:t>
    </dgm:pt>
    <dgm:pt modelId="{B8803CF0-5FAE-49CF-BCCE-B2C302591F54}">
      <dgm:prSet/>
      <dgm:spPr/>
      <dgm:t>
        <a:bodyPr/>
        <a:lstStyle/>
        <a:p>
          <a:endParaRPr lang="en-US" dirty="0"/>
        </a:p>
      </dgm:t>
    </dgm:pt>
    <dgm:pt modelId="{F5A9CE57-19E3-440A-8E5F-24BF32253579}" type="parTrans" cxnId="{66D805AD-6FAF-422F-81B9-878A73730BC1}">
      <dgm:prSet/>
      <dgm:spPr/>
      <dgm:t>
        <a:bodyPr/>
        <a:lstStyle/>
        <a:p>
          <a:endParaRPr lang="en-US"/>
        </a:p>
      </dgm:t>
    </dgm:pt>
    <dgm:pt modelId="{D4B55CDE-8BAD-496D-BB21-DE2FD805D7C0}" type="sibTrans" cxnId="{66D805AD-6FAF-422F-81B9-878A73730BC1}">
      <dgm:prSet/>
      <dgm:spPr/>
      <dgm:t>
        <a:bodyPr/>
        <a:lstStyle/>
        <a:p>
          <a:endParaRPr lang="en-US"/>
        </a:p>
      </dgm:t>
    </dgm:pt>
    <dgm:pt modelId="{B08B1456-5C4C-483A-8EA6-813C9DBD4CEC}">
      <dgm:prSet custT="1"/>
      <dgm:spPr/>
      <dgm:t>
        <a:bodyPr/>
        <a:lstStyle/>
        <a:p>
          <a:r>
            <a:rPr lang="en-US" sz="1400" dirty="0">
              <a:latin typeface="Arial" charset="0"/>
              <a:ea typeface="Arial" charset="0"/>
              <a:cs typeface="Arial" charset="0"/>
            </a:rPr>
            <a:t>Accomplishments</a:t>
          </a:r>
        </a:p>
      </dgm:t>
    </dgm:pt>
    <dgm:pt modelId="{54164AD8-29C4-4358-99B2-B44354CF28FB}" type="parTrans" cxnId="{60DDDF78-B73A-4028-A796-0DF6992261D9}">
      <dgm:prSet/>
      <dgm:spPr/>
      <dgm:t>
        <a:bodyPr/>
        <a:lstStyle/>
        <a:p>
          <a:endParaRPr lang="en-US"/>
        </a:p>
      </dgm:t>
    </dgm:pt>
    <dgm:pt modelId="{C3D0AFB4-F3D6-4DF3-A173-2C65653334AA}" type="sibTrans" cxnId="{60DDDF78-B73A-4028-A796-0DF6992261D9}">
      <dgm:prSet/>
      <dgm:spPr/>
      <dgm:t>
        <a:bodyPr/>
        <a:lstStyle/>
        <a:p>
          <a:endParaRPr lang="en-US"/>
        </a:p>
      </dgm:t>
    </dgm:pt>
    <dgm:pt modelId="{1FA5E1F3-0558-42E1-B710-5BAF314F425A}">
      <dgm:prSet custT="1"/>
      <dgm:spPr/>
      <dgm:t>
        <a:bodyPr/>
        <a:lstStyle/>
        <a:p>
          <a:r>
            <a:rPr lang="en-US" sz="1400" dirty="0">
              <a:latin typeface="Arial" charset="0"/>
              <a:ea typeface="Arial" charset="0"/>
              <a:cs typeface="Arial" charset="0"/>
            </a:rPr>
            <a:t>Productivity/Metrics</a:t>
          </a:r>
        </a:p>
      </dgm:t>
    </dgm:pt>
    <dgm:pt modelId="{353775EF-91B5-4820-9A11-619FA7E1A602}" type="parTrans" cxnId="{B7BDDDEE-3B05-4949-B3D4-0D74DDF716B3}">
      <dgm:prSet/>
      <dgm:spPr/>
      <dgm:t>
        <a:bodyPr/>
        <a:lstStyle/>
        <a:p>
          <a:endParaRPr lang="en-US"/>
        </a:p>
      </dgm:t>
    </dgm:pt>
    <dgm:pt modelId="{725EBDEC-C976-4D20-8FBB-A68ACD5BC4B3}" type="sibTrans" cxnId="{B7BDDDEE-3B05-4949-B3D4-0D74DDF716B3}">
      <dgm:prSet/>
      <dgm:spPr/>
      <dgm:t>
        <a:bodyPr/>
        <a:lstStyle/>
        <a:p>
          <a:endParaRPr lang="en-US"/>
        </a:p>
      </dgm:t>
    </dgm:pt>
    <dgm:pt modelId="{378F4236-BE5E-4513-AEED-F783194CADC5}">
      <dgm:prSet custT="1"/>
      <dgm:spPr/>
      <dgm:t>
        <a:bodyPr/>
        <a:lstStyle/>
        <a:p>
          <a:r>
            <a:rPr lang="en-US" sz="1400" dirty="0">
              <a:latin typeface="Arial" charset="0"/>
              <a:ea typeface="Arial" charset="0"/>
              <a:cs typeface="Arial" charset="0"/>
            </a:rPr>
            <a:t>Use of Funds</a:t>
          </a:r>
        </a:p>
      </dgm:t>
    </dgm:pt>
    <dgm:pt modelId="{ED92E4D8-4D87-486D-A30A-F02B747B6843}" type="parTrans" cxnId="{7941063C-4B3E-4DBA-9DCB-B9F6533B653F}">
      <dgm:prSet/>
      <dgm:spPr/>
      <dgm:t>
        <a:bodyPr/>
        <a:lstStyle/>
        <a:p>
          <a:endParaRPr lang="en-US"/>
        </a:p>
      </dgm:t>
    </dgm:pt>
    <dgm:pt modelId="{D02A6910-82E7-486D-815B-22FD5B333D73}" type="sibTrans" cxnId="{7941063C-4B3E-4DBA-9DCB-B9F6533B653F}">
      <dgm:prSet/>
      <dgm:spPr/>
      <dgm:t>
        <a:bodyPr/>
        <a:lstStyle/>
        <a:p>
          <a:endParaRPr lang="en-US"/>
        </a:p>
      </dgm:t>
    </dgm:pt>
    <dgm:pt modelId="{193E6A44-C658-46B4-8F1D-1059FBA513EB}">
      <dgm:prSet custT="1"/>
      <dgm:spPr/>
      <dgm:t>
        <a:bodyPr/>
        <a:lstStyle/>
        <a:p>
          <a:r>
            <a:rPr lang="en-US" sz="1400" dirty="0">
              <a:latin typeface="Arial" charset="0"/>
              <a:ea typeface="Arial" charset="0"/>
              <a:cs typeface="Arial" charset="0"/>
            </a:rPr>
            <a:t>Major Objectives</a:t>
          </a:r>
        </a:p>
      </dgm:t>
    </dgm:pt>
    <dgm:pt modelId="{F626DEED-5286-4325-ADE3-79FE6E1AE2E7}" type="parTrans" cxnId="{F90C6935-D6FB-4B11-A6B9-13477FF60372}">
      <dgm:prSet/>
      <dgm:spPr/>
      <dgm:t>
        <a:bodyPr/>
        <a:lstStyle/>
        <a:p>
          <a:endParaRPr lang="en-US"/>
        </a:p>
      </dgm:t>
    </dgm:pt>
    <dgm:pt modelId="{77EF68F9-6507-475E-90C8-874578B67058}" type="sibTrans" cxnId="{F90C6935-D6FB-4B11-A6B9-13477FF60372}">
      <dgm:prSet/>
      <dgm:spPr/>
      <dgm:t>
        <a:bodyPr/>
        <a:lstStyle/>
        <a:p>
          <a:endParaRPr lang="en-US"/>
        </a:p>
      </dgm:t>
    </dgm:pt>
    <dgm:pt modelId="{DC846D33-05EA-4B7D-96A4-B98CAF309A80}">
      <dgm:prSet custT="1"/>
      <dgm:spPr/>
      <dgm:t>
        <a:bodyPr/>
        <a:lstStyle/>
        <a:p>
          <a:r>
            <a:rPr lang="en-US" sz="1400" dirty="0">
              <a:latin typeface="Arial" charset="0"/>
              <a:ea typeface="Arial" charset="0"/>
              <a:cs typeface="Arial" charset="0"/>
            </a:rPr>
            <a:t>Permanent Funding</a:t>
          </a:r>
        </a:p>
      </dgm:t>
    </dgm:pt>
    <dgm:pt modelId="{E510CA5B-8775-4EC4-8BC0-B9B669CE45D7}" type="parTrans" cxnId="{F3652546-C1D8-4F2F-838D-8ACDFAEEFB13}">
      <dgm:prSet/>
      <dgm:spPr/>
      <dgm:t>
        <a:bodyPr/>
        <a:lstStyle/>
        <a:p>
          <a:endParaRPr lang="en-US"/>
        </a:p>
      </dgm:t>
    </dgm:pt>
    <dgm:pt modelId="{CD6E88E2-AA18-42A1-BD0B-F3F538DC67E7}" type="sibTrans" cxnId="{F3652546-C1D8-4F2F-838D-8ACDFAEEFB13}">
      <dgm:prSet/>
      <dgm:spPr/>
      <dgm:t>
        <a:bodyPr/>
        <a:lstStyle/>
        <a:p>
          <a:endParaRPr lang="en-US"/>
        </a:p>
      </dgm:t>
    </dgm:pt>
    <dgm:pt modelId="{C1176DB2-4805-4C4F-ABBF-0C2800BE1C98}">
      <dgm:prSet custT="1"/>
      <dgm:spPr/>
      <dgm:t>
        <a:bodyPr/>
        <a:lstStyle/>
        <a:p>
          <a:r>
            <a:rPr lang="en-US" sz="1400" dirty="0">
              <a:latin typeface="Arial" charset="0"/>
              <a:ea typeface="Arial" charset="0"/>
              <a:cs typeface="Arial" charset="0"/>
            </a:rPr>
            <a:t>Strategic Budget Carryover</a:t>
          </a:r>
        </a:p>
      </dgm:t>
    </dgm:pt>
    <dgm:pt modelId="{9548249D-E046-4D04-B60A-FAD080848E82}" type="parTrans" cxnId="{A6FF9677-6671-4E09-A829-CBDFF27FEEE3}">
      <dgm:prSet/>
      <dgm:spPr/>
      <dgm:t>
        <a:bodyPr/>
        <a:lstStyle/>
        <a:p>
          <a:endParaRPr lang="en-US"/>
        </a:p>
      </dgm:t>
    </dgm:pt>
    <dgm:pt modelId="{EB4FE44D-2773-4CC4-A4DC-722E8AF5004A}" type="sibTrans" cxnId="{A6FF9677-6671-4E09-A829-CBDFF27FEEE3}">
      <dgm:prSet/>
      <dgm:spPr/>
      <dgm:t>
        <a:bodyPr/>
        <a:lstStyle/>
        <a:p>
          <a:endParaRPr lang="en-US"/>
        </a:p>
      </dgm:t>
    </dgm:pt>
    <dgm:pt modelId="{2DE8D33E-2123-46C9-B1B6-A6F6C67CA7A9}">
      <dgm:prSet custT="1"/>
      <dgm:spPr/>
      <dgm:t>
        <a:bodyPr/>
        <a:lstStyle/>
        <a:p>
          <a:r>
            <a:rPr lang="en-US" sz="1400" dirty="0">
              <a:latin typeface="Arial" charset="0"/>
              <a:ea typeface="Arial" charset="0"/>
              <a:cs typeface="Arial" charset="0"/>
            </a:rPr>
            <a:t>Enhancement Requests</a:t>
          </a:r>
        </a:p>
      </dgm:t>
    </dgm:pt>
    <dgm:pt modelId="{6B690382-0F07-455B-B074-BEB330596EA5}" type="parTrans" cxnId="{6FE56DB2-F05E-4580-BF37-1A407E0FE8BB}">
      <dgm:prSet/>
      <dgm:spPr/>
      <dgm:t>
        <a:bodyPr/>
        <a:lstStyle/>
        <a:p>
          <a:endParaRPr lang="en-US"/>
        </a:p>
      </dgm:t>
    </dgm:pt>
    <dgm:pt modelId="{34795510-30B3-42BC-AE1B-45F7BF333006}" type="sibTrans" cxnId="{6FE56DB2-F05E-4580-BF37-1A407E0FE8BB}">
      <dgm:prSet/>
      <dgm:spPr/>
      <dgm:t>
        <a:bodyPr/>
        <a:lstStyle/>
        <a:p>
          <a:endParaRPr lang="en-US"/>
        </a:p>
      </dgm:t>
    </dgm:pt>
    <dgm:pt modelId="{44453578-F4C8-42E8-B832-980C500BD8E1}">
      <dgm:prSet custT="1"/>
      <dgm:spPr/>
      <dgm:t>
        <a:bodyPr/>
        <a:lstStyle/>
        <a:p>
          <a:r>
            <a:rPr lang="en-US" sz="1400" dirty="0">
              <a:latin typeface="Arial" charset="0"/>
              <a:ea typeface="Arial" charset="0"/>
              <a:cs typeface="Arial" charset="0"/>
            </a:rPr>
            <a:t>Personnel Requests</a:t>
          </a:r>
        </a:p>
      </dgm:t>
    </dgm:pt>
    <dgm:pt modelId="{AD881A31-E248-489D-B40F-66538EB26A79}" type="parTrans" cxnId="{74604B3F-D65A-4EE3-9C22-61251B1C0E2C}">
      <dgm:prSet/>
      <dgm:spPr/>
      <dgm:t>
        <a:bodyPr/>
        <a:lstStyle/>
        <a:p>
          <a:endParaRPr lang="en-US"/>
        </a:p>
      </dgm:t>
    </dgm:pt>
    <dgm:pt modelId="{F18DBFE0-303D-4FD6-BFF2-79F95372F076}" type="sibTrans" cxnId="{74604B3F-D65A-4EE3-9C22-61251B1C0E2C}">
      <dgm:prSet/>
      <dgm:spPr/>
      <dgm:t>
        <a:bodyPr/>
        <a:lstStyle/>
        <a:p>
          <a:endParaRPr lang="en-US"/>
        </a:p>
      </dgm:t>
    </dgm:pt>
    <dgm:pt modelId="{60F862EB-05AE-44DD-9676-06DA42A44E5A}" type="pres">
      <dgm:prSet presAssocID="{68279B98-B2E1-4D72-8B81-BD4B1F273271}" presName="linear" presStyleCnt="0">
        <dgm:presLayoutVars>
          <dgm:dir/>
          <dgm:animLvl val="lvl"/>
          <dgm:resizeHandles val="exact"/>
        </dgm:presLayoutVars>
      </dgm:prSet>
      <dgm:spPr/>
    </dgm:pt>
    <dgm:pt modelId="{72BF0625-2BBE-4E8E-BEEB-9F58CB820BF3}" type="pres">
      <dgm:prSet presAssocID="{3AA08C3A-612C-4F16-9F29-39B916BBE083}" presName="parentLin" presStyleCnt="0"/>
      <dgm:spPr/>
    </dgm:pt>
    <dgm:pt modelId="{83AFD5D1-2B79-4000-8FAC-3BC48A0EAACA}" type="pres">
      <dgm:prSet presAssocID="{3AA08C3A-612C-4F16-9F29-39B916BBE083}" presName="parentLeftMargin" presStyleLbl="node1" presStyleIdx="0" presStyleCnt="3"/>
      <dgm:spPr/>
    </dgm:pt>
    <dgm:pt modelId="{D14C6211-A040-4DB6-8914-B9CE98919521}" type="pres">
      <dgm:prSet presAssocID="{3AA08C3A-612C-4F16-9F29-39B916BBE083}" presName="parentText" presStyleLbl="node1" presStyleIdx="0" presStyleCnt="3">
        <dgm:presLayoutVars>
          <dgm:chMax val="0"/>
          <dgm:bulletEnabled val="1"/>
        </dgm:presLayoutVars>
      </dgm:prSet>
      <dgm:spPr/>
    </dgm:pt>
    <dgm:pt modelId="{E39ACB09-CE7E-4B26-840A-B1B70BD73114}" type="pres">
      <dgm:prSet presAssocID="{3AA08C3A-612C-4F16-9F29-39B916BBE083}" presName="negativeSpace" presStyleCnt="0"/>
      <dgm:spPr/>
    </dgm:pt>
    <dgm:pt modelId="{9A1B85BD-8947-4B5B-8A29-614F01689B23}" type="pres">
      <dgm:prSet presAssocID="{3AA08C3A-612C-4F16-9F29-39B916BBE083}" presName="childText" presStyleLbl="conFgAcc1" presStyleIdx="0" presStyleCnt="3">
        <dgm:presLayoutVars>
          <dgm:bulletEnabled val="1"/>
        </dgm:presLayoutVars>
      </dgm:prSet>
      <dgm:spPr/>
    </dgm:pt>
    <dgm:pt modelId="{EB66362B-6EFC-4FCB-B756-B3C1A11E9310}" type="pres">
      <dgm:prSet presAssocID="{AA5A8198-ACE1-4F6B-9FFE-37EEF63580A4}" presName="spaceBetweenRectangles" presStyleCnt="0"/>
      <dgm:spPr/>
    </dgm:pt>
    <dgm:pt modelId="{2FB3AE21-3D93-44A5-8C89-CAB962C8A76A}" type="pres">
      <dgm:prSet presAssocID="{92BE3B85-D563-489E-BD3B-CE24D4BB2738}" presName="parentLin" presStyleCnt="0"/>
      <dgm:spPr/>
    </dgm:pt>
    <dgm:pt modelId="{798CCCA4-9168-4E34-BD8B-57C2E4D826BD}" type="pres">
      <dgm:prSet presAssocID="{92BE3B85-D563-489E-BD3B-CE24D4BB2738}" presName="parentLeftMargin" presStyleLbl="node1" presStyleIdx="0" presStyleCnt="3"/>
      <dgm:spPr/>
    </dgm:pt>
    <dgm:pt modelId="{FA3635C6-E375-47E4-B2A5-AACB47834221}" type="pres">
      <dgm:prSet presAssocID="{92BE3B85-D563-489E-BD3B-CE24D4BB2738}" presName="parentText" presStyleLbl="node1" presStyleIdx="1" presStyleCnt="3">
        <dgm:presLayoutVars>
          <dgm:chMax val="0"/>
          <dgm:bulletEnabled val="1"/>
        </dgm:presLayoutVars>
      </dgm:prSet>
      <dgm:spPr/>
    </dgm:pt>
    <dgm:pt modelId="{ACAA2386-1F9D-48F7-8294-910F3D7FFA61}" type="pres">
      <dgm:prSet presAssocID="{92BE3B85-D563-489E-BD3B-CE24D4BB2738}" presName="negativeSpace" presStyleCnt="0"/>
      <dgm:spPr/>
    </dgm:pt>
    <dgm:pt modelId="{B6FC3266-D6CF-4F1E-A3A4-74497607A288}" type="pres">
      <dgm:prSet presAssocID="{92BE3B85-D563-489E-BD3B-CE24D4BB2738}" presName="childText" presStyleLbl="conFgAcc1" presStyleIdx="1" presStyleCnt="3">
        <dgm:presLayoutVars>
          <dgm:bulletEnabled val="1"/>
        </dgm:presLayoutVars>
      </dgm:prSet>
      <dgm:spPr/>
    </dgm:pt>
    <dgm:pt modelId="{9E9BDCCF-7094-4574-A5B0-54F920CED8D3}" type="pres">
      <dgm:prSet presAssocID="{1B689C02-51A7-492E-8E7E-6640ED7E3CA3}" presName="spaceBetweenRectangles" presStyleCnt="0"/>
      <dgm:spPr/>
    </dgm:pt>
    <dgm:pt modelId="{E283A603-0E87-451D-9343-9D05F627F5E7}" type="pres">
      <dgm:prSet presAssocID="{BD6E6B03-C355-4EA8-8EE6-689D7CC24068}" presName="parentLin" presStyleCnt="0"/>
      <dgm:spPr/>
    </dgm:pt>
    <dgm:pt modelId="{5C7DC365-D504-44FE-B033-E299BAAEB8B9}" type="pres">
      <dgm:prSet presAssocID="{BD6E6B03-C355-4EA8-8EE6-689D7CC24068}" presName="parentLeftMargin" presStyleLbl="node1" presStyleIdx="1" presStyleCnt="3"/>
      <dgm:spPr/>
    </dgm:pt>
    <dgm:pt modelId="{193409B1-3C76-460F-8414-228D6D66DB2B}" type="pres">
      <dgm:prSet presAssocID="{BD6E6B03-C355-4EA8-8EE6-689D7CC24068}" presName="parentText" presStyleLbl="node1" presStyleIdx="2" presStyleCnt="3">
        <dgm:presLayoutVars>
          <dgm:chMax val="0"/>
          <dgm:bulletEnabled val="1"/>
        </dgm:presLayoutVars>
      </dgm:prSet>
      <dgm:spPr/>
    </dgm:pt>
    <dgm:pt modelId="{AAE684D8-94FE-428A-9FE8-83567119E2BA}" type="pres">
      <dgm:prSet presAssocID="{BD6E6B03-C355-4EA8-8EE6-689D7CC24068}" presName="negativeSpace" presStyleCnt="0"/>
      <dgm:spPr/>
    </dgm:pt>
    <dgm:pt modelId="{E87B0A30-0249-4DFD-B730-5E4BB8D7FAC9}" type="pres">
      <dgm:prSet presAssocID="{BD6E6B03-C355-4EA8-8EE6-689D7CC24068}" presName="childText" presStyleLbl="conFgAcc1" presStyleIdx="2" presStyleCnt="3">
        <dgm:presLayoutVars>
          <dgm:bulletEnabled val="1"/>
        </dgm:presLayoutVars>
      </dgm:prSet>
      <dgm:spPr/>
    </dgm:pt>
  </dgm:ptLst>
  <dgm:cxnLst>
    <dgm:cxn modelId="{129FD704-0693-4FF7-BF94-20484CBA0912}" type="presOf" srcId="{B08B1456-5C4C-483A-8EA6-813C9DBD4CEC}" destId="{B6FC3266-D6CF-4F1E-A3A4-74497607A288}" srcOrd="0" destOrd="0" presId="urn:microsoft.com/office/officeart/2005/8/layout/list1"/>
    <dgm:cxn modelId="{4F461C0D-CB0F-445B-B669-64BA559F28CD}" type="presOf" srcId="{193E6A44-C658-46B4-8F1D-1059FBA513EB}" destId="{E87B0A30-0249-4DFD-B730-5E4BB8D7FAC9}" srcOrd="0" destOrd="0" presId="urn:microsoft.com/office/officeart/2005/8/layout/list1"/>
    <dgm:cxn modelId="{0AE9EE19-A7DD-45FD-82A4-0886E7B9B3A9}" type="presOf" srcId="{92BE3B85-D563-489E-BD3B-CE24D4BB2738}" destId="{798CCCA4-9168-4E34-BD8B-57C2E4D826BD}" srcOrd="0" destOrd="0" presId="urn:microsoft.com/office/officeart/2005/8/layout/list1"/>
    <dgm:cxn modelId="{7874B720-2363-443A-9BBA-3A9171F11214}" srcId="{68279B98-B2E1-4D72-8B81-BD4B1F273271}" destId="{BD6E6B03-C355-4EA8-8EE6-689D7CC24068}" srcOrd="2" destOrd="0" parTransId="{BFA76F7F-330B-473D-9231-0A9A6121FAF6}" sibTransId="{A3D9C102-9475-468C-A958-08500F878209}"/>
    <dgm:cxn modelId="{60CAE521-6162-4703-9FE8-98A3EA4ECEB8}" srcId="{68279B98-B2E1-4D72-8B81-BD4B1F273271}" destId="{92BE3B85-D563-489E-BD3B-CE24D4BB2738}" srcOrd="1" destOrd="0" parTransId="{72562F32-9694-4847-A842-D1156DE848CE}" sibTransId="{1B689C02-51A7-492E-8E7E-6640ED7E3CA3}"/>
    <dgm:cxn modelId="{8C96A42C-7CC5-4382-8B09-48A229C6E58E}" type="presOf" srcId="{BD6E6B03-C355-4EA8-8EE6-689D7CC24068}" destId="{5C7DC365-D504-44FE-B033-E299BAAEB8B9}" srcOrd="0" destOrd="0" presId="urn:microsoft.com/office/officeart/2005/8/layout/list1"/>
    <dgm:cxn modelId="{5A41D02F-09C4-40E2-B248-46AF6DEC0F45}" type="presOf" srcId="{378F4236-BE5E-4513-AEED-F783194CADC5}" destId="{B6FC3266-D6CF-4F1E-A3A4-74497607A288}" srcOrd="0" destOrd="2" presId="urn:microsoft.com/office/officeart/2005/8/layout/list1"/>
    <dgm:cxn modelId="{F90C6935-D6FB-4B11-A6B9-13477FF60372}" srcId="{BD6E6B03-C355-4EA8-8EE6-689D7CC24068}" destId="{193E6A44-C658-46B4-8F1D-1059FBA513EB}" srcOrd="0" destOrd="0" parTransId="{F626DEED-5286-4325-ADE3-79FE6E1AE2E7}" sibTransId="{77EF68F9-6507-475E-90C8-874578B67058}"/>
    <dgm:cxn modelId="{EFEB3D36-A7C0-4FC6-8B9D-F1D39BCF695D}" type="presOf" srcId="{3AA08C3A-612C-4F16-9F29-39B916BBE083}" destId="{D14C6211-A040-4DB6-8914-B9CE98919521}" srcOrd="1" destOrd="0" presId="urn:microsoft.com/office/officeart/2005/8/layout/list1"/>
    <dgm:cxn modelId="{7941063C-4B3E-4DBA-9DCB-B9F6533B653F}" srcId="{92BE3B85-D563-489E-BD3B-CE24D4BB2738}" destId="{378F4236-BE5E-4513-AEED-F783194CADC5}" srcOrd="2" destOrd="0" parTransId="{ED92E4D8-4D87-486D-A30A-F02B747B6843}" sibTransId="{D02A6910-82E7-486D-815B-22FD5B333D73}"/>
    <dgm:cxn modelId="{74604B3F-D65A-4EE3-9C22-61251B1C0E2C}" srcId="{BD6E6B03-C355-4EA8-8EE6-689D7CC24068}" destId="{44453578-F4C8-42E8-B832-980C500BD8E1}" srcOrd="4" destOrd="0" parTransId="{AD881A31-E248-489D-B40F-66538EB26A79}" sibTransId="{F18DBFE0-303D-4FD6-BFF2-79F95372F076}"/>
    <dgm:cxn modelId="{F3652546-C1D8-4F2F-838D-8ACDFAEEFB13}" srcId="{BD6E6B03-C355-4EA8-8EE6-689D7CC24068}" destId="{DC846D33-05EA-4B7D-96A4-B98CAF309A80}" srcOrd="1" destOrd="0" parTransId="{E510CA5B-8775-4EC4-8BC0-B9B669CE45D7}" sibTransId="{CD6E88E2-AA18-42A1-BD0B-F3F538DC67E7}"/>
    <dgm:cxn modelId="{BC2C826F-45D1-4E70-9109-5B1F86C53EC7}" type="presOf" srcId="{68279B98-B2E1-4D72-8B81-BD4B1F273271}" destId="{60F862EB-05AE-44DD-9676-06DA42A44E5A}" srcOrd="0" destOrd="0" presId="urn:microsoft.com/office/officeart/2005/8/layout/list1"/>
    <dgm:cxn modelId="{3876D955-3039-4EF0-AE7F-9E387F6BB0D6}" type="presOf" srcId="{44453578-F4C8-42E8-B832-980C500BD8E1}" destId="{E87B0A30-0249-4DFD-B730-5E4BB8D7FAC9}" srcOrd="0" destOrd="4" presId="urn:microsoft.com/office/officeart/2005/8/layout/list1"/>
    <dgm:cxn modelId="{A6FF9677-6671-4E09-A829-CBDFF27FEEE3}" srcId="{BD6E6B03-C355-4EA8-8EE6-689D7CC24068}" destId="{C1176DB2-4805-4C4F-ABBF-0C2800BE1C98}" srcOrd="2" destOrd="0" parTransId="{9548249D-E046-4D04-B60A-FAD080848E82}" sibTransId="{EB4FE44D-2773-4CC4-A4DC-722E8AF5004A}"/>
    <dgm:cxn modelId="{60DDDF78-B73A-4028-A796-0DF6992261D9}" srcId="{92BE3B85-D563-489E-BD3B-CE24D4BB2738}" destId="{B08B1456-5C4C-483A-8EA6-813C9DBD4CEC}" srcOrd="0" destOrd="0" parTransId="{54164AD8-29C4-4358-99B2-B44354CF28FB}" sibTransId="{C3D0AFB4-F3D6-4DF3-A173-2C65653334AA}"/>
    <dgm:cxn modelId="{FBB8D485-B850-42B9-BF99-328F391725F0}" type="presOf" srcId="{B8803CF0-5FAE-49CF-BCCE-B2C302591F54}" destId="{9A1B85BD-8947-4B5B-8A29-614F01689B23}" srcOrd="0" destOrd="0" presId="urn:microsoft.com/office/officeart/2005/8/layout/list1"/>
    <dgm:cxn modelId="{385D4193-03F3-47AF-B36E-1777350C42EC}" type="presOf" srcId="{3AA08C3A-612C-4F16-9F29-39B916BBE083}" destId="{83AFD5D1-2B79-4000-8FAC-3BC48A0EAACA}" srcOrd="0" destOrd="0" presId="urn:microsoft.com/office/officeart/2005/8/layout/list1"/>
    <dgm:cxn modelId="{66D805AD-6FAF-422F-81B9-878A73730BC1}" srcId="{3AA08C3A-612C-4F16-9F29-39B916BBE083}" destId="{B8803CF0-5FAE-49CF-BCCE-B2C302591F54}" srcOrd="0" destOrd="0" parTransId="{F5A9CE57-19E3-440A-8E5F-24BF32253579}" sibTransId="{D4B55CDE-8BAD-496D-BB21-DE2FD805D7C0}"/>
    <dgm:cxn modelId="{6FE56DB2-F05E-4580-BF37-1A407E0FE8BB}" srcId="{BD6E6B03-C355-4EA8-8EE6-689D7CC24068}" destId="{2DE8D33E-2123-46C9-B1B6-A6F6C67CA7A9}" srcOrd="3" destOrd="0" parTransId="{6B690382-0F07-455B-B074-BEB330596EA5}" sibTransId="{34795510-30B3-42BC-AE1B-45F7BF333006}"/>
    <dgm:cxn modelId="{AC84CEB7-81D9-44F4-9820-B5C66AD935FB}" type="presOf" srcId="{BD6E6B03-C355-4EA8-8EE6-689D7CC24068}" destId="{193409B1-3C76-460F-8414-228D6D66DB2B}" srcOrd="1" destOrd="0" presId="urn:microsoft.com/office/officeart/2005/8/layout/list1"/>
    <dgm:cxn modelId="{D8B6A3B9-D219-46A3-BE81-DBEE0FC48DD7}" type="presOf" srcId="{DC846D33-05EA-4B7D-96A4-B98CAF309A80}" destId="{E87B0A30-0249-4DFD-B730-5E4BB8D7FAC9}" srcOrd="0" destOrd="1" presId="urn:microsoft.com/office/officeart/2005/8/layout/list1"/>
    <dgm:cxn modelId="{101A17DD-3C9B-4FFF-8641-7C9F831FDB5C}" srcId="{68279B98-B2E1-4D72-8B81-BD4B1F273271}" destId="{3AA08C3A-612C-4F16-9F29-39B916BBE083}" srcOrd="0" destOrd="0" parTransId="{C3F8CCEF-8CA5-45BA-9B11-666EA2C34412}" sibTransId="{AA5A8198-ACE1-4F6B-9FFE-37EEF63580A4}"/>
    <dgm:cxn modelId="{461EA8E1-6422-4D08-99EE-76B42A40B103}" type="presOf" srcId="{92BE3B85-D563-489E-BD3B-CE24D4BB2738}" destId="{FA3635C6-E375-47E4-B2A5-AACB47834221}" srcOrd="1" destOrd="0" presId="urn:microsoft.com/office/officeart/2005/8/layout/list1"/>
    <dgm:cxn modelId="{989473E8-2405-4D7B-9A48-776731226870}" type="presOf" srcId="{2DE8D33E-2123-46C9-B1B6-A6F6C67CA7A9}" destId="{E87B0A30-0249-4DFD-B730-5E4BB8D7FAC9}" srcOrd="0" destOrd="3" presId="urn:microsoft.com/office/officeart/2005/8/layout/list1"/>
    <dgm:cxn modelId="{B7BDDDEE-3B05-4949-B3D4-0D74DDF716B3}" srcId="{92BE3B85-D563-489E-BD3B-CE24D4BB2738}" destId="{1FA5E1F3-0558-42E1-B710-5BAF314F425A}" srcOrd="1" destOrd="0" parTransId="{353775EF-91B5-4820-9A11-619FA7E1A602}" sibTransId="{725EBDEC-C976-4D20-8FBB-A68ACD5BC4B3}"/>
    <dgm:cxn modelId="{DE154EF5-4FE3-47E3-98D5-EAB536F479D0}" type="presOf" srcId="{1FA5E1F3-0558-42E1-B710-5BAF314F425A}" destId="{B6FC3266-D6CF-4F1E-A3A4-74497607A288}" srcOrd="0" destOrd="1" presId="urn:microsoft.com/office/officeart/2005/8/layout/list1"/>
    <dgm:cxn modelId="{26263CFE-7DDE-486E-9604-98360D9B969F}" type="presOf" srcId="{C1176DB2-4805-4C4F-ABBF-0C2800BE1C98}" destId="{E87B0A30-0249-4DFD-B730-5E4BB8D7FAC9}" srcOrd="0" destOrd="2" presId="urn:microsoft.com/office/officeart/2005/8/layout/list1"/>
    <dgm:cxn modelId="{75FDC950-D593-40E8-95C0-5D40DEBB8D16}" type="presParOf" srcId="{60F862EB-05AE-44DD-9676-06DA42A44E5A}" destId="{72BF0625-2BBE-4E8E-BEEB-9F58CB820BF3}" srcOrd="0" destOrd="0" presId="urn:microsoft.com/office/officeart/2005/8/layout/list1"/>
    <dgm:cxn modelId="{3260E7B4-1263-4FAB-B9A5-2F15E46F37C3}" type="presParOf" srcId="{72BF0625-2BBE-4E8E-BEEB-9F58CB820BF3}" destId="{83AFD5D1-2B79-4000-8FAC-3BC48A0EAACA}" srcOrd="0" destOrd="0" presId="urn:microsoft.com/office/officeart/2005/8/layout/list1"/>
    <dgm:cxn modelId="{D5F1DB3A-86A2-4243-989B-066164B140C8}" type="presParOf" srcId="{72BF0625-2BBE-4E8E-BEEB-9F58CB820BF3}" destId="{D14C6211-A040-4DB6-8914-B9CE98919521}" srcOrd="1" destOrd="0" presId="urn:microsoft.com/office/officeart/2005/8/layout/list1"/>
    <dgm:cxn modelId="{E307A67B-199D-4363-9723-9A19A83BF926}" type="presParOf" srcId="{60F862EB-05AE-44DD-9676-06DA42A44E5A}" destId="{E39ACB09-CE7E-4B26-840A-B1B70BD73114}" srcOrd="1" destOrd="0" presId="urn:microsoft.com/office/officeart/2005/8/layout/list1"/>
    <dgm:cxn modelId="{12803DA7-4182-4F06-AFF3-EA548E7EF150}" type="presParOf" srcId="{60F862EB-05AE-44DD-9676-06DA42A44E5A}" destId="{9A1B85BD-8947-4B5B-8A29-614F01689B23}" srcOrd="2" destOrd="0" presId="urn:microsoft.com/office/officeart/2005/8/layout/list1"/>
    <dgm:cxn modelId="{1064DF74-6DE3-49A5-9C0A-39A80D04E2D0}" type="presParOf" srcId="{60F862EB-05AE-44DD-9676-06DA42A44E5A}" destId="{EB66362B-6EFC-4FCB-B756-B3C1A11E9310}" srcOrd="3" destOrd="0" presId="urn:microsoft.com/office/officeart/2005/8/layout/list1"/>
    <dgm:cxn modelId="{9AEC8DF5-0B73-4C21-9172-00AB1137B827}" type="presParOf" srcId="{60F862EB-05AE-44DD-9676-06DA42A44E5A}" destId="{2FB3AE21-3D93-44A5-8C89-CAB962C8A76A}" srcOrd="4" destOrd="0" presId="urn:microsoft.com/office/officeart/2005/8/layout/list1"/>
    <dgm:cxn modelId="{CF75A8B4-0486-4359-8A76-8D39E830847A}" type="presParOf" srcId="{2FB3AE21-3D93-44A5-8C89-CAB962C8A76A}" destId="{798CCCA4-9168-4E34-BD8B-57C2E4D826BD}" srcOrd="0" destOrd="0" presId="urn:microsoft.com/office/officeart/2005/8/layout/list1"/>
    <dgm:cxn modelId="{AF86D78E-7862-4169-8D10-7EF308A865B4}" type="presParOf" srcId="{2FB3AE21-3D93-44A5-8C89-CAB962C8A76A}" destId="{FA3635C6-E375-47E4-B2A5-AACB47834221}" srcOrd="1" destOrd="0" presId="urn:microsoft.com/office/officeart/2005/8/layout/list1"/>
    <dgm:cxn modelId="{049FD1AD-EACA-4223-8672-87E49FF658B7}" type="presParOf" srcId="{60F862EB-05AE-44DD-9676-06DA42A44E5A}" destId="{ACAA2386-1F9D-48F7-8294-910F3D7FFA61}" srcOrd="5" destOrd="0" presId="urn:microsoft.com/office/officeart/2005/8/layout/list1"/>
    <dgm:cxn modelId="{418763D8-0C38-4EDD-A864-74ED12D04EA6}" type="presParOf" srcId="{60F862EB-05AE-44DD-9676-06DA42A44E5A}" destId="{B6FC3266-D6CF-4F1E-A3A4-74497607A288}" srcOrd="6" destOrd="0" presId="urn:microsoft.com/office/officeart/2005/8/layout/list1"/>
    <dgm:cxn modelId="{6F8F168C-E8B0-40FE-A1D0-3E97EE283719}" type="presParOf" srcId="{60F862EB-05AE-44DD-9676-06DA42A44E5A}" destId="{9E9BDCCF-7094-4574-A5B0-54F920CED8D3}" srcOrd="7" destOrd="0" presId="urn:microsoft.com/office/officeart/2005/8/layout/list1"/>
    <dgm:cxn modelId="{65F26F68-E955-4ABA-9DC8-E620FFF5C70A}" type="presParOf" srcId="{60F862EB-05AE-44DD-9676-06DA42A44E5A}" destId="{E283A603-0E87-451D-9343-9D05F627F5E7}" srcOrd="8" destOrd="0" presId="urn:microsoft.com/office/officeart/2005/8/layout/list1"/>
    <dgm:cxn modelId="{A7FF83D6-0224-4EC9-B00F-C4CDC5DECD43}" type="presParOf" srcId="{E283A603-0E87-451D-9343-9D05F627F5E7}" destId="{5C7DC365-D504-44FE-B033-E299BAAEB8B9}" srcOrd="0" destOrd="0" presId="urn:microsoft.com/office/officeart/2005/8/layout/list1"/>
    <dgm:cxn modelId="{5B314BB0-1A82-49E2-9C33-A8C69CC937F9}" type="presParOf" srcId="{E283A603-0E87-451D-9343-9D05F627F5E7}" destId="{193409B1-3C76-460F-8414-228D6D66DB2B}" srcOrd="1" destOrd="0" presId="urn:microsoft.com/office/officeart/2005/8/layout/list1"/>
    <dgm:cxn modelId="{9CF1DC6E-0B04-4AFE-9B45-A58C6C12DD0E}" type="presParOf" srcId="{60F862EB-05AE-44DD-9676-06DA42A44E5A}" destId="{AAE684D8-94FE-428A-9FE8-83567119E2BA}" srcOrd="9" destOrd="0" presId="urn:microsoft.com/office/officeart/2005/8/layout/list1"/>
    <dgm:cxn modelId="{BB0CB78E-5D40-4F83-A1EF-B3FFBD65AE59}" type="presParOf" srcId="{60F862EB-05AE-44DD-9676-06DA42A44E5A}" destId="{E87B0A30-0249-4DFD-B730-5E4BB8D7FAC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B85BD-8947-4B5B-8A29-614F01689B23}">
      <dsp:nvSpPr>
        <dsp:cNvPr id="0" name=""/>
        <dsp:cNvSpPr/>
      </dsp:nvSpPr>
      <dsp:spPr>
        <a:xfrm>
          <a:off x="0" y="315339"/>
          <a:ext cx="6096000" cy="428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73117" tIns="354076" rIns="473117" bIns="120904" numCol="1" spcCol="1270" anchor="t" anchorCtr="0">
          <a:noAutofit/>
        </a:bodyPr>
        <a:lstStyle/>
        <a:p>
          <a:pPr marL="171450" lvl="1" indent="-171450" algn="l" defTabSz="755650">
            <a:lnSpc>
              <a:spcPct val="90000"/>
            </a:lnSpc>
            <a:spcBef>
              <a:spcPct val="0"/>
            </a:spcBef>
            <a:spcAft>
              <a:spcPct val="15000"/>
            </a:spcAft>
            <a:buChar char="•"/>
          </a:pPr>
          <a:endParaRPr lang="en-US" sz="1700" kern="1200" dirty="0"/>
        </a:p>
      </dsp:txBody>
      <dsp:txXfrm>
        <a:off x="0" y="315339"/>
        <a:ext cx="6096000" cy="428400"/>
      </dsp:txXfrm>
    </dsp:sp>
    <dsp:sp modelId="{D14C6211-A040-4DB6-8914-B9CE98919521}">
      <dsp:nvSpPr>
        <dsp:cNvPr id="0" name=""/>
        <dsp:cNvSpPr/>
      </dsp:nvSpPr>
      <dsp:spPr>
        <a:xfrm>
          <a:off x="304800" y="64419"/>
          <a:ext cx="4267200" cy="501840"/>
        </a:xfrm>
        <a:prstGeom prst="roundRect">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711200">
            <a:lnSpc>
              <a:spcPct val="90000"/>
            </a:lnSpc>
            <a:spcBef>
              <a:spcPct val="0"/>
            </a:spcBef>
            <a:spcAft>
              <a:spcPct val="35000"/>
            </a:spcAft>
            <a:buNone/>
          </a:pPr>
          <a:r>
            <a:rPr lang="en-US" sz="1600" b="1" i="0" kern="1200" dirty="0">
              <a:latin typeface="Arial" charset="0"/>
              <a:ea typeface="Arial" charset="0"/>
              <a:cs typeface="Arial" charset="0"/>
            </a:rPr>
            <a:t>Introduction</a:t>
          </a:r>
        </a:p>
      </dsp:txBody>
      <dsp:txXfrm>
        <a:off x="329298" y="88917"/>
        <a:ext cx="4218204" cy="452844"/>
      </dsp:txXfrm>
    </dsp:sp>
    <dsp:sp modelId="{B6FC3266-D6CF-4F1E-A3A4-74497607A288}">
      <dsp:nvSpPr>
        <dsp:cNvPr id="0" name=""/>
        <dsp:cNvSpPr/>
      </dsp:nvSpPr>
      <dsp:spPr>
        <a:xfrm>
          <a:off x="0" y="1086460"/>
          <a:ext cx="6096000" cy="1071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73117" tIns="354076" rIns="47311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charset="0"/>
              <a:ea typeface="Arial" charset="0"/>
              <a:cs typeface="Arial" charset="0"/>
            </a:rPr>
            <a:t>Accomplishments</a:t>
          </a:r>
        </a:p>
        <a:p>
          <a:pPr marL="114300" lvl="1" indent="-114300" algn="l" defTabSz="622300">
            <a:lnSpc>
              <a:spcPct val="90000"/>
            </a:lnSpc>
            <a:spcBef>
              <a:spcPct val="0"/>
            </a:spcBef>
            <a:spcAft>
              <a:spcPct val="15000"/>
            </a:spcAft>
            <a:buChar char="•"/>
          </a:pPr>
          <a:r>
            <a:rPr lang="en-US" sz="1400" kern="1200" dirty="0">
              <a:latin typeface="Arial" charset="0"/>
              <a:ea typeface="Arial" charset="0"/>
              <a:cs typeface="Arial" charset="0"/>
            </a:rPr>
            <a:t>Productivity/Metrics</a:t>
          </a:r>
        </a:p>
        <a:p>
          <a:pPr marL="114300" lvl="1" indent="-114300" algn="l" defTabSz="622300">
            <a:lnSpc>
              <a:spcPct val="90000"/>
            </a:lnSpc>
            <a:spcBef>
              <a:spcPct val="0"/>
            </a:spcBef>
            <a:spcAft>
              <a:spcPct val="15000"/>
            </a:spcAft>
            <a:buChar char="•"/>
          </a:pPr>
          <a:r>
            <a:rPr lang="en-US" sz="1400" kern="1200" dirty="0">
              <a:latin typeface="Arial" charset="0"/>
              <a:ea typeface="Arial" charset="0"/>
              <a:cs typeface="Arial" charset="0"/>
            </a:rPr>
            <a:t>Use of Funds</a:t>
          </a:r>
        </a:p>
      </dsp:txBody>
      <dsp:txXfrm>
        <a:off x="0" y="1086460"/>
        <a:ext cx="6096000" cy="1071000"/>
      </dsp:txXfrm>
    </dsp:sp>
    <dsp:sp modelId="{FA3635C6-E375-47E4-B2A5-AACB47834221}">
      <dsp:nvSpPr>
        <dsp:cNvPr id="0" name=""/>
        <dsp:cNvSpPr/>
      </dsp:nvSpPr>
      <dsp:spPr>
        <a:xfrm>
          <a:off x="304800" y="835540"/>
          <a:ext cx="4267200" cy="501840"/>
        </a:xfrm>
        <a:prstGeom prst="roundRect">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711200">
            <a:lnSpc>
              <a:spcPct val="90000"/>
            </a:lnSpc>
            <a:spcBef>
              <a:spcPct val="0"/>
            </a:spcBef>
            <a:spcAft>
              <a:spcPct val="35000"/>
            </a:spcAft>
            <a:buNone/>
          </a:pPr>
          <a:r>
            <a:rPr lang="en-US" sz="1600" b="1" i="0" kern="1200" dirty="0">
              <a:latin typeface="Arial" charset="0"/>
              <a:ea typeface="Arial" charset="0"/>
              <a:cs typeface="Arial" charset="0"/>
            </a:rPr>
            <a:t>FY19 Accomplishments &amp; Productivity</a:t>
          </a:r>
        </a:p>
      </dsp:txBody>
      <dsp:txXfrm>
        <a:off x="329298" y="860038"/>
        <a:ext cx="4218204" cy="452844"/>
      </dsp:txXfrm>
    </dsp:sp>
    <dsp:sp modelId="{E87B0A30-0249-4DFD-B730-5E4BB8D7FAC9}">
      <dsp:nvSpPr>
        <dsp:cNvPr id="0" name=""/>
        <dsp:cNvSpPr/>
      </dsp:nvSpPr>
      <dsp:spPr>
        <a:xfrm>
          <a:off x="0" y="2500179"/>
          <a:ext cx="6096000" cy="1499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73117" tIns="354076" rIns="47311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charset="0"/>
              <a:ea typeface="Arial" charset="0"/>
              <a:cs typeface="Arial" charset="0"/>
            </a:rPr>
            <a:t>Major Objectives</a:t>
          </a:r>
        </a:p>
        <a:p>
          <a:pPr marL="114300" lvl="1" indent="-114300" algn="l" defTabSz="622300">
            <a:lnSpc>
              <a:spcPct val="90000"/>
            </a:lnSpc>
            <a:spcBef>
              <a:spcPct val="0"/>
            </a:spcBef>
            <a:spcAft>
              <a:spcPct val="15000"/>
            </a:spcAft>
            <a:buChar char="•"/>
          </a:pPr>
          <a:r>
            <a:rPr lang="en-US" sz="1400" kern="1200" dirty="0">
              <a:latin typeface="Arial" charset="0"/>
              <a:ea typeface="Arial" charset="0"/>
              <a:cs typeface="Arial" charset="0"/>
            </a:rPr>
            <a:t>Permanent Funding</a:t>
          </a:r>
        </a:p>
        <a:p>
          <a:pPr marL="114300" lvl="1" indent="-114300" algn="l" defTabSz="622300">
            <a:lnSpc>
              <a:spcPct val="90000"/>
            </a:lnSpc>
            <a:spcBef>
              <a:spcPct val="0"/>
            </a:spcBef>
            <a:spcAft>
              <a:spcPct val="15000"/>
            </a:spcAft>
            <a:buChar char="•"/>
          </a:pPr>
          <a:r>
            <a:rPr lang="en-US" sz="1400" kern="1200" dirty="0">
              <a:latin typeface="Arial" charset="0"/>
              <a:ea typeface="Arial" charset="0"/>
              <a:cs typeface="Arial" charset="0"/>
            </a:rPr>
            <a:t>Strategic Budget Carryover</a:t>
          </a:r>
        </a:p>
        <a:p>
          <a:pPr marL="114300" lvl="1" indent="-114300" algn="l" defTabSz="622300">
            <a:lnSpc>
              <a:spcPct val="90000"/>
            </a:lnSpc>
            <a:spcBef>
              <a:spcPct val="0"/>
            </a:spcBef>
            <a:spcAft>
              <a:spcPct val="15000"/>
            </a:spcAft>
            <a:buChar char="•"/>
          </a:pPr>
          <a:r>
            <a:rPr lang="en-US" sz="1400" kern="1200" dirty="0">
              <a:latin typeface="Arial" charset="0"/>
              <a:ea typeface="Arial" charset="0"/>
              <a:cs typeface="Arial" charset="0"/>
            </a:rPr>
            <a:t>Enhancement Requests</a:t>
          </a:r>
        </a:p>
        <a:p>
          <a:pPr marL="114300" lvl="1" indent="-114300" algn="l" defTabSz="622300">
            <a:lnSpc>
              <a:spcPct val="90000"/>
            </a:lnSpc>
            <a:spcBef>
              <a:spcPct val="0"/>
            </a:spcBef>
            <a:spcAft>
              <a:spcPct val="15000"/>
            </a:spcAft>
            <a:buChar char="•"/>
          </a:pPr>
          <a:r>
            <a:rPr lang="en-US" sz="1400" kern="1200" dirty="0">
              <a:latin typeface="Arial" charset="0"/>
              <a:ea typeface="Arial" charset="0"/>
              <a:cs typeface="Arial" charset="0"/>
            </a:rPr>
            <a:t>Personnel Requests</a:t>
          </a:r>
        </a:p>
      </dsp:txBody>
      <dsp:txXfrm>
        <a:off x="0" y="2500179"/>
        <a:ext cx="6096000" cy="1499400"/>
      </dsp:txXfrm>
    </dsp:sp>
    <dsp:sp modelId="{193409B1-3C76-460F-8414-228D6D66DB2B}">
      <dsp:nvSpPr>
        <dsp:cNvPr id="0" name=""/>
        <dsp:cNvSpPr/>
      </dsp:nvSpPr>
      <dsp:spPr>
        <a:xfrm>
          <a:off x="304800" y="2249260"/>
          <a:ext cx="4267200" cy="501840"/>
        </a:xfrm>
        <a:prstGeom prst="roundRect">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711200">
            <a:lnSpc>
              <a:spcPct val="90000"/>
            </a:lnSpc>
            <a:spcBef>
              <a:spcPct val="0"/>
            </a:spcBef>
            <a:spcAft>
              <a:spcPct val="35000"/>
            </a:spcAft>
            <a:buNone/>
          </a:pPr>
          <a:r>
            <a:rPr lang="en-US" sz="1600" b="1" i="0" kern="1200" dirty="0">
              <a:latin typeface="Arial" charset="0"/>
              <a:ea typeface="Arial" charset="0"/>
              <a:cs typeface="Arial" charset="0"/>
            </a:rPr>
            <a:t>FY20 Planning</a:t>
          </a:r>
        </a:p>
      </dsp:txBody>
      <dsp:txXfrm>
        <a:off x="329298" y="2273758"/>
        <a:ext cx="4218204"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5"/>
            <a:ext cx="2982742"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513" y="5"/>
            <a:ext cx="2982742" cy="466725"/>
          </a:xfrm>
          <a:prstGeom prst="rect">
            <a:avLst/>
          </a:prstGeom>
        </p:spPr>
        <p:txBody>
          <a:bodyPr vert="horz" lIns="91440" tIns="45720" rIns="91440" bIns="45720" rtlCol="0"/>
          <a:lstStyle>
            <a:lvl1pPr algn="r">
              <a:defRPr sz="1200"/>
            </a:lvl1pPr>
          </a:lstStyle>
          <a:p>
            <a:fld id="{50885D10-8774-AC4E-8193-BE081D1A5B98}" type="datetimeFigureOut">
              <a:rPr lang="en-US" smtClean="0"/>
              <a:t>4/18/2019</a:t>
            </a:fld>
            <a:endParaRPr lang="en-US"/>
          </a:p>
        </p:txBody>
      </p:sp>
      <p:sp>
        <p:nvSpPr>
          <p:cNvPr id="4" name="Footer Placeholder 3"/>
          <p:cNvSpPr>
            <a:spLocks noGrp="1"/>
          </p:cNvSpPr>
          <p:nvPr>
            <p:ph type="ftr" sz="quarter" idx="2"/>
          </p:nvPr>
        </p:nvSpPr>
        <p:spPr>
          <a:xfrm>
            <a:off x="3" y="8829680"/>
            <a:ext cx="2982742"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513" y="8829680"/>
            <a:ext cx="2982742" cy="466725"/>
          </a:xfrm>
          <a:prstGeom prst="rect">
            <a:avLst/>
          </a:prstGeom>
        </p:spPr>
        <p:txBody>
          <a:bodyPr vert="horz" lIns="91440" tIns="45720" rIns="91440" bIns="45720" rtlCol="0" anchor="b"/>
          <a:lstStyle>
            <a:lvl1pPr algn="r">
              <a:defRPr sz="1200"/>
            </a:lvl1pPr>
          </a:lstStyle>
          <a:p>
            <a:fld id="{939B62A9-8B26-7240-A3F7-2B0170C92A1B}" type="slidenum">
              <a:rPr lang="en-US" smtClean="0"/>
              <a:t>‹#›</a:t>
            </a:fld>
            <a:endParaRPr lang="en-US"/>
          </a:p>
        </p:txBody>
      </p:sp>
    </p:spTree>
    <p:extLst>
      <p:ext uri="{BB962C8B-B14F-4D97-AF65-F5344CB8AC3E}">
        <p14:creationId xmlns:p14="http://schemas.microsoft.com/office/powerpoint/2010/main" val="53635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82119" cy="464820"/>
          </a:xfrm>
          <a:prstGeom prst="rect">
            <a:avLst/>
          </a:prstGeom>
        </p:spPr>
        <p:txBody>
          <a:bodyPr vert="horz" lIns="93162" tIns="46580" rIns="93162" bIns="46580" rtlCol="0"/>
          <a:lstStyle>
            <a:lvl1pPr algn="l">
              <a:defRPr sz="1200"/>
            </a:lvl1pPr>
          </a:lstStyle>
          <a:p>
            <a:endParaRPr lang="en-US" dirty="0"/>
          </a:p>
        </p:txBody>
      </p:sp>
      <p:sp>
        <p:nvSpPr>
          <p:cNvPr id="3" name="Date Placeholder 2"/>
          <p:cNvSpPr>
            <a:spLocks noGrp="1"/>
          </p:cNvSpPr>
          <p:nvPr>
            <p:ph type="dt" idx="1"/>
          </p:nvPr>
        </p:nvSpPr>
        <p:spPr>
          <a:xfrm>
            <a:off x="3898105" y="0"/>
            <a:ext cx="2982119" cy="464820"/>
          </a:xfrm>
          <a:prstGeom prst="rect">
            <a:avLst/>
          </a:prstGeom>
        </p:spPr>
        <p:txBody>
          <a:bodyPr vert="horz" lIns="93162" tIns="46580" rIns="93162" bIns="46580" rtlCol="0"/>
          <a:lstStyle>
            <a:lvl1pPr algn="r">
              <a:defRPr sz="1200"/>
            </a:lvl1pPr>
          </a:lstStyle>
          <a:p>
            <a:fld id="{7CFB082D-20F4-314F-88E7-5B3F2AD5E875}" type="datetimeFigureOut">
              <a:rPr lang="en-US" smtClean="0"/>
              <a:t>4/18/2019</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62" tIns="46580" rIns="93162" bIns="46580"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62" tIns="46580" rIns="93162"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29967"/>
            <a:ext cx="2982119" cy="464820"/>
          </a:xfrm>
          <a:prstGeom prst="rect">
            <a:avLst/>
          </a:prstGeom>
        </p:spPr>
        <p:txBody>
          <a:bodyPr vert="horz" lIns="93162" tIns="46580" rIns="93162" bIns="465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5" y="8829967"/>
            <a:ext cx="2982119" cy="464820"/>
          </a:xfrm>
          <a:prstGeom prst="rect">
            <a:avLst/>
          </a:prstGeom>
        </p:spPr>
        <p:txBody>
          <a:bodyPr vert="horz" lIns="93162" tIns="46580" rIns="93162" bIns="46580" rtlCol="0" anchor="b"/>
          <a:lstStyle>
            <a:lvl1pPr algn="r">
              <a:defRPr sz="1200"/>
            </a:lvl1pPr>
          </a:lstStyle>
          <a:p>
            <a:fld id="{737A3000-50C5-3449-9A8A-41146C25E973}" type="slidenum">
              <a:rPr lang="en-US" smtClean="0"/>
              <a:t>‹#›</a:t>
            </a:fld>
            <a:endParaRPr lang="en-US" dirty="0"/>
          </a:p>
        </p:txBody>
      </p:sp>
    </p:spTree>
    <p:extLst>
      <p:ext uri="{BB962C8B-B14F-4D97-AF65-F5344CB8AC3E}">
        <p14:creationId xmlns:p14="http://schemas.microsoft.com/office/powerpoint/2010/main" val="32268824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5</a:t>
            </a:fld>
            <a:endParaRPr lang="en-US" dirty="0"/>
          </a:p>
        </p:txBody>
      </p:sp>
    </p:spTree>
    <p:extLst>
      <p:ext uri="{BB962C8B-B14F-4D97-AF65-F5344CB8AC3E}">
        <p14:creationId xmlns:p14="http://schemas.microsoft.com/office/powerpoint/2010/main" val="204341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796096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31</a:t>
            </a:fld>
            <a:endParaRPr lang="en-US" dirty="0"/>
          </a:p>
        </p:txBody>
      </p:sp>
    </p:spTree>
    <p:extLst>
      <p:ext uri="{BB962C8B-B14F-4D97-AF65-F5344CB8AC3E}">
        <p14:creationId xmlns:p14="http://schemas.microsoft.com/office/powerpoint/2010/main" val="1531321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32</a:t>
            </a:fld>
            <a:endParaRPr lang="en-US" dirty="0"/>
          </a:p>
        </p:txBody>
      </p:sp>
    </p:spTree>
    <p:extLst>
      <p:ext uri="{BB962C8B-B14F-4D97-AF65-F5344CB8AC3E}">
        <p14:creationId xmlns:p14="http://schemas.microsoft.com/office/powerpoint/2010/main" val="120407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33</a:t>
            </a:fld>
            <a:endParaRPr lang="en-US" dirty="0"/>
          </a:p>
        </p:txBody>
      </p:sp>
    </p:spTree>
    <p:extLst>
      <p:ext uri="{BB962C8B-B14F-4D97-AF65-F5344CB8AC3E}">
        <p14:creationId xmlns:p14="http://schemas.microsoft.com/office/powerpoint/2010/main" val="611263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35</a:t>
            </a:fld>
            <a:endParaRPr lang="en-US" dirty="0"/>
          </a:p>
        </p:txBody>
      </p:sp>
    </p:spTree>
    <p:extLst>
      <p:ext uri="{BB962C8B-B14F-4D97-AF65-F5344CB8AC3E}">
        <p14:creationId xmlns:p14="http://schemas.microsoft.com/office/powerpoint/2010/main" val="179008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38</a:t>
            </a:fld>
            <a:endParaRPr lang="en-US" dirty="0"/>
          </a:p>
        </p:txBody>
      </p:sp>
    </p:spTree>
    <p:extLst>
      <p:ext uri="{BB962C8B-B14F-4D97-AF65-F5344CB8AC3E}">
        <p14:creationId xmlns:p14="http://schemas.microsoft.com/office/powerpoint/2010/main" val="160654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a:t>
            </a:r>
            <a:r>
              <a:rPr lang="en-US"/>
              <a:t>for #1 </a:t>
            </a:r>
            <a:r>
              <a:rPr lang="en-US" dirty="0"/>
              <a:t>changed to $110,000 per the quote; the amount </a:t>
            </a:r>
            <a:r>
              <a:rPr lang="en-US"/>
              <a:t>for #2 </a:t>
            </a:r>
            <a:r>
              <a:rPr lang="en-US" dirty="0"/>
              <a:t>changed to $150,500 per the quote. (DLL 3/29/18)</a:t>
            </a:r>
          </a:p>
          <a:p>
            <a:r>
              <a:rPr lang="en-US" dirty="0"/>
              <a:t> </a:t>
            </a:r>
          </a:p>
        </p:txBody>
      </p:sp>
      <p:sp>
        <p:nvSpPr>
          <p:cNvPr id="4" name="Slide Number Placeholder 3"/>
          <p:cNvSpPr>
            <a:spLocks noGrp="1"/>
          </p:cNvSpPr>
          <p:nvPr>
            <p:ph type="sldNum" sz="quarter" idx="10"/>
          </p:nvPr>
        </p:nvSpPr>
        <p:spPr/>
        <p:txBody>
          <a:bodyPr/>
          <a:lstStyle/>
          <a:p>
            <a:fld id="{737A3000-50C5-3449-9A8A-41146C25E973}" type="slidenum">
              <a:rPr lang="en-US" smtClean="0"/>
              <a:t>40</a:t>
            </a:fld>
            <a:endParaRPr lang="en-US" dirty="0"/>
          </a:p>
        </p:txBody>
      </p:sp>
    </p:spTree>
    <p:extLst>
      <p:ext uri="{BB962C8B-B14F-4D97-AF65-F5344CB8AC3E}">
        <p14:creationId xmlns:p14="http://schemas.microsoft.com/office/powerpoint/2010/main" val="171120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6</a:t>
            </a:fld>
            <a:endParaRPr lang="en-US" dirty="0"/>
          </a:p>
        </p:txBody>
      </p:sp>
    </p:spTree>
    <p:extLst>
      <p:ext uri="{BB962C8B-B14F-4D97-AF65-F5344CB8AC3E}">
        <p14:creationId xmlns:p14="http://schemas.microsoft.com/office/powerpoint/2010/main" val="1004560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10</a:t>
            </a:fld>
            <a:endParaRPr lang="en-US" dirty="0"/>
          </a:p>
        </p:txBody>
      </p:sp>
    </p:spTree>
    <p:extLst>
      <p:ext uri="{BB962C8B-B14F-4D97-AF65-F5344CB8AC3E}">
        <p14:creationId xmlns:p14="http://schemas.microsoft.com/office/powerpoint/2010/main" val="69401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11</a:t>
            </a:fld>
            <a:endParaRPr lang="en-US" dirty="0"/>
          </a:p>
        </p:txBody>
      </p:sp>
    </p:spTree>
    <p:extLst>
      <p:ext uri="{BB962C8B-B14F-4D97-AF65-F5344CB8AC3E}">
        <p14:creationId xmlns:p14="http://schemas.microsoft.com/office/powerpoint/2010/main" val="380228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16</a:t>
            </a:fld>
            <a:endParaRPr lang="en-US" dirty="0"/>
          </a:p>
        </p:txBody>
      </p:sp>
    </p:spTree>
    <p:extLst>
      <p:ext uri="{BB962C8B-B14F-4D97-AF65-F5344CB8AC3E}">
        <p14:creationId xmlns:p14="http://schemas.microsoft.com/office/powerpoint/2010/main" val="1734125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17</a:t>
            </a:fld>
            <a:endParaRPr lang="en-US" dirty="0"/>
          </a:p>
        </p:txBody>
      </p:sp>
    </p:spTree>
    <p:extLst>
      <p:ext uri="{BB962C8B-B14F-4D97-AF65-F5344CB8AC3E}">
        <p14:creationId xmlns:p14="http://schemas.microsoft.com/office/powerpoint/2010/main" val="734685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18</a:t>
            </a:fld>
            <a:endParaRPr lang="en-US" dirty="0"/>
          </a:p>
        </p:txBody>
      </p:sp>
    </p:spTree>
    <p:extLst>
      <p:ext uri="{BB962C8B-B14F-4D97-AF65-F5344CB8AC3E}">
        <p14:creationId xmlns:p14="http://schemas.microsoft.com/office/powerpoint/2010/main" val="188789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24</a:t>
            </a:fld>
            <a:endParaRPr lang="en-US" dirty="0"/>
          </a:p>
        </p:txBody>
      </p:sp>
    </p:spTree>
    <p:extLst>
      <p:ext uri="{BB962C8B-B14F-4D97-AF65-F5344CB8AC3E}">
        <p14:creationId xmlns:p14="http://schemas.microsoft.com/office/powerpoint/2010/main" val="1649240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A3000-50C5-3449-9A8A-41146C25E973}" type="slidenum">
              <a:rPr lang="en-US" smtClean="0"/>
              <a:t>25</a:t>
            </a:fld>
            <a:endParaRPr lang="en-US" dirty="0"/>
          </a:p>
        </p:txBody>
      </p:sp>
    </p:spTree>
    <p:extLst>
      <p:ext uri="{BB962C8B-B14F-4D97-AF65-F5344CB8AC3E}">
        <p14:creationId xmlns:p14="http://schemas.microsoft.com/office/powerpoint/2010/main" val="219232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30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6858000" cy="1036638"/>
          </a:xfrm>
        </p:spPr>
        <p:txBody>
          <a:bodyPr/>
          <a:lstStyle/>
          <a:p>
            <a:r>
              <a:rPr lang="en-US"/>
              <a:t>Click to edit Master title style</a:t>
            </a:r>
          </a:p>
        </p:txBody>
      </p:sp>
      <p:sp>
        <p:nvSpPr>
          <p:cNvPr id="6" name="Text Placeholder 5"/>
          <p:cNvSpPr>
            <a:spLocks noGrp="1"/>
          </p:cNvSpPr>
          <p:nvPr>
            <p:ph type="body" sz="quarter" idx="11"/>
          </p:nvPr>
        </p:nvSpPr>
        <p:spPr>
          <a:xfrm>
            <a:off x="1828800" y="1524000"/>
            <a:ext cx="6858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quarter" idx="10"/>
          </p:nvPr>
        </p:nvSpPr>
        <p:spPr>
          <a:xfrm>
            <a:off x="6172200" y="3200400"/>
            <a:ext cx="2362200" cy="2362200"/>
          </a:xfrm>
        </p:spPr>
        <p:txBody>
          <a:bodyPr/>
          <a:lstStyle/>
          <a:p>
            <a:r>
              <a:rPr lang="en-US" dirty="0"/>
              <a:t>Click icon to add clip art</a:t>
            </a:r>
          </a:p>
        </p:txBody>
      </p:sp>
      <p:sp>
        <p:nvSpPr>
          <p:cNvPr id="5" name="TextBox 4"/>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7" name="TextBox 6"/>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8" name="Picture 7"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
        <p:nvSpPr>
          <p:cNvPr id="3" name="Slide Number Placeholder 2"/>
          <p:cNvSpPr>
            <a:spLocks noGrp="1"/>
          </p:cNvSpPr>
          <p:nvPr>
            <p:ph type="sldNum" sz="quarter" idx="12"/>
          </p:nvPr>
        </p:nvSpPr>
        <p:spPr/>
        <p:txBody>
          <a:bodyPr/>
          <a:lstStyle/>
          <a:p>
            <a:fld id="{F16C88C0-94D9-42E9-B3A6-1C687512F072}" type="slidenum">
              <a:rPr lang="en-US" smtClean="0"/>
              <a:t>‹#›</a:t>
            </a:fld>
            <a:endParaRPr lang="en-US" dirty="0"/>
          </a:p>
        </p:txBody>
      </p:sp>
    </p:spTree>
    <p:extLst>
      <p:ext uri="{BB962C8B-B14F-4D97-AF65-F5344CB8AC3E}">
        <p14:creationId xmlns:p14="http://schemas.microsoft.com/office/powerpoint/2010/main" val="3416092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0" y="4462462"/>
            <a:ext cx="5029200" cy="519510"/>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743200" y="609600"/>
            <a:ext cx="5029200" cy="37719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743200" y="5029200"/>
            <a:ext cx="5029200" cy="7377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Box 4"/>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6" name="TextBox 5"/>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7" name="Picture 6"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
        <p:nvSpPr>
          <p:cNvPr id="8" name="Slide Number Placeholder 7"/>
          <p:cNvSpPr>
            <a:spLocks noGrp="1"/>
          </p:cNvSpPr>
          <p:nvPr>
            <p:ph type="sldNum" sz="quarter" idx="10"/>
          </p:nvPr>
        </p:nvSpPr>
        <p:spPr/>
        <p:txBody>
          <a:bodyPr/>
          <a:lstStyle/>
          <a:p>
            <a:fld id="{F16C88C0-94D9-42E9-B3A6-1C687512F072}" type="slidenum">
              <a:rPr lang="en-US" smtClean="0"/>
              <a:t>‹#›</a:t>
            </a:fld>
            <a:endParaRPr lang="en-US" dirty="0"/>
          </a:p>
        </p:txBody>
      </p:sp>
    </p:spTree>
    <p:extLst>
      <p:ext uri="{BB962C8B-B14F-4D97-AF65-F5344CB8AC3E}">
        <p14:creationId xmlns:p14="http://schemas.microsoft.com/office/powerpoint/2010/main" val="2675452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6858000" cy="1036638"/>
          </a:xfrm>
        </p:spPr>
        <p:txBody>
          <a:bodyPr/>
          <a:lstStyle/>
          <a:p>
            <a:r>
              <a:rPr lang="en-US"/>
              <a:t>Click to edit Master title style</a:t>
            </a:r>
            <a:endParaRPr lang="en-US" dirty="0"/>
          </a:p>
        </p:txBody>
      </p:sp>
      <p:sp>
        <p:nvSpPr>
          <p:cNvPr id="4" name="Picture Placeholder 3"/>
          <p:cNvSpPr>
            <a:spLocks noGrp="1"/>
          </p:cNvSpPr>
          <p:nvPr>
            <p:ph type="pic" sz="quarter" idx="10"/>
          </p:nvPr>
        </p:nvSpPr>
        <p:spPr>
          <a:xfrm>
            <a:off x="1828800" y="1524000"/>
            <a:ext cx="3200400" cy="4114800"/>
          </a:xfrm>
        </p:spPr>
        <p:txBody>
          <a:bodyPr/>
          <a:lstStyle/>
          <a:p>
            <a:r>
              <a:rPr lang="en-US" dirty="0"/>
              <a:t>Drag picture to placeholder or click icon to add</a:t>
            </a:r>
          </a:p>
        </p:txBody>
      </p:sp>
      <p:sp>
        <p:nvSpPr>
          <p:cNvPr id="6" name="Text Placeholder 5"/>
          <p:cNvSpPr>
            <a:spLocks noGrp="1"/>
          </p:cNvSpPr>
          <p:nvPr>
            <p:ph type="body" sz="quarter" idx="11"/>
          </p:nvPr>
        </p:nvSpPr>
        <p:spPr>
          <a:xfrm>
            <a:off x="5181600" y="2514600"/>
            <a:ext cx="35052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2"/>
          </p:nvPr>
        </p:nvSpPr>
        <p:spPr>
          <a:xfrm>
            <a:off x="5181600" y="1524000"/>
            <a:ext cx="3505200" cy="914400"/>
          </a:xfrm>
        </p:spPr>
        <p:txBody>
          <a:bodyPr vert="horz" lIns="91440" tIns="45720" rIns="91440" bIns="45720" rtlCol="0" anchor="ctr">
            <a:noAutofit/>
          </a:bodyPr>
          <a:lstStyle>
            <a:lvl1pPr algn="l" defTabSz="457200" rtl="0" eaLnBrk="1" latinLnBrk="0" hangingPunct="1">
              <a:spcBef>
                <a:spcPct val="0"/>
              </a:spcBef>
              <a:buNone/>
              <a:defRPr lang="en-US" sz="2800" b="0" i="0" kern="1200" cap="small" dirty="0" smtClean="0">
                <a:solidFill>
                  <a:schemeClr val="tx1">
                    <a:lumMod val="95000"/>
                    <a:lumOff val="5000"/>
                  </a:schemeClr>
                </a:solidFill>
                <a:latin typeface="Times New Roman"/>
                <a:ea typeface="+mj-ea"/>
                <a:cs typeface="Times New Roman"/>
              </a:defRPr>
            </a:lvl1pPr>
          </a:lstStyle>
          <a:p>
            <a:pPr lvl="0"/>
            <a:r>
              <a:rPr lang="en-US"/>
              <a:t>Click to edit Master text styles</a:t>
            </a:r>
          </a:p>
        </p:txBody>
      </p:sp>
      <p:sp>
        <p:nvSpPr>
          <p:cNvPr id="7" name="TextBox 6"/>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9" name="TextBox 8"/>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10" name="Picture 9"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3483654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6858000" cy="1036638"/>
          </a:xfrm>
        </p:spPr>
        <p:txBody>
          <a:bodyPr/>
          <a:lstStyle/>
          <a:p>
            <a:r>
              <a:rPr lang="en-US"/>
              <a:t>Click to edit Master title style</a:t>
            </a:r>
          </a:p>
        </p:txBody>
      </p:sp>
      <p:sp>
        <p:nvSpPr>
          <p:cNvPr id="4" name="Media Placeholder 3"/>
          <p:cNvSpPr>
            <a:spLocks noGrp="1"/>
          </p:cNvSpPr>
          <p:nvPr>
            <p:ph type="media" sz="quarter" idx="10"/>
          </p:nvPr>
        </p:nvSpPr>
        <p:spPr>
          <a:xfrm>
            <a:off x="1828800" y="1524000"/>
            <a:ext cx="6858000" cy="3429000"/>
          </a:xfrm>
        </p:spPr>
        <p:txBody>
          <a:bodyPr/>
          <a:lstStyle/>
          <a:p>
            <a:r>
              <a:rPr lang="en-US" dirty="0"/>
              <a:t>Click icon to add media</a:t>
            </a:r>
          </a:p>
        </p:txBody>
      </p:sp>
      <p:sp>
        <p:nvSpPr>
          <p:cNvPr id="6" name="Text Placeholder 5"/>
          <p:cNvSpPr>
            <a:spLocks noGrp="1"/>
          </p:cNvSpPr>
          <p:nvPr>
            <p:ph type="body" sz="quarter" idx="11" hasCustomPrompt="1"/>
          </p:nvPr>
        </p:nvSpPr>
        <p:spPr>
          <a:xfrm>
            <a:off x="1828800" y="5029200"/>
            <a:ext cx="6858000" cy="685800"/>
          </a:xfrm>
        </p:spPr>
        <p:txBody>
          <a:bodyPr>
            <a:normAutofit/>
          </a:bodyPr>
          <a:lstStyle>
            <a:lvl1pPr>
              <a:buNone/>
              <a:defRPr sz="1400">
                <a:latin typeface="Times New Roman"/>
                <a:cs typeface="Times New Roman"/>
              </a:defRPr>
            </a:lvl1pPr>
          </a:lstStyle>
          <a:p>
            <a:pPr lvl="0"/>
            <a:r>
              <a:rPr lang="en-US" dirty="0"/>
              <a:t>Caption</a:t>
            </a:r>
          </a:p>
        </p:txBody>
      </p:sp>
      <p:sp>
        <p:nvSpPr>
          <p:cNvPr id="5" name="TextBox 4"/>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7" name="TextBox 6"/>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8" name="Picture 7"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
        <p:nvSpPr>
          <p:cNvPr id="3" name="Slide Number Placeholder 2"/>
          <p:cNvSpPr>
            <a:spLocks noGrp="1"/>
          </p:cNvSpPr>
          <p:nvPr>
            <p:ph type="sldNum" sz="quarter" idx="12"/>
          </p:nvPr>
        </p:nvSpPr>
        <p:spPr/>
        <p:txBody>
          <a:bodyPr/>
          <a:lstStyle/>
          <a:p>
            <a:fld id="{F16C88C0-94D9-42E9-B3A6-1C687512F072}" type="slidenum">
              <a:rPr lang="en-US" smtClean="0"/>
              <a:t>‹#›</a:t>
            </a:fld>
            <a:endParaRPr lang="en-US" dirty="0"/>
          </a:p>
        </p:txBody>
      </p:sp>
    </p:spTree>
    <p:extLst>
      <p:ext uri="{BB962C8B-B14F-4D97-AF65-F5344CB8AC3E}">
        <p14:creationId xmlns:p14="http://schemas.microsoft.com/office/powerpoint/2010/main" val="4287006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6858000" cy="1036638"/>
          </a:xfrm>
        </p:spPr>
        <p:txBody>
          <a:bodyPr/>
          <a:lstStyle/>
          <a:p>
            <a:r>
              <a:rPr lang="en-US"/>
              <a:t>Click to edit Master title style</a:t>
            </a:r>
          </a:p>
        </p:txBody>
      </p:sp>
      <p:sp>
        <p:nvSpPr>
          <p:cNvPr id="4" name="Chart Placeholder 3"/>
          <p:cNvSpPr>
            <a:spLocks noGrp="1"/>
          </p:cNvSpPr>
          <p:nvPr>
            <p:ph type="chart" sz="quarter" idx="10"/>
          </p:nvPr>
        </p:nvSpPr>
        <p:spPr>
          <a:xfrm>
            <a:off x="2057400" y="1524000"/>
            <a:ext cx="6477000" cy="4267200"/>
          </a:xfrm>
        </p:spPr>
        <p:txBody>
          <a:bodyPr/>
          <a:lstStyle/>
          <a:p>
            <a:r>
              <a:rPr lang="en-US" dirty="0"/>
              <a:t>Click icon to add chart</a:t>
            </a:r>
          </a:p>
        </p:txBody>
      </p:sp>
      <p:sp>
        <p:nvSpPr>
          <p:cNvPr id="5" name="TextBox 4"/>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6" name="TextBox 5"/>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7" name="Picture 6"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2600200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5" name="TextBox 4"/>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6" name="Picture 5"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102167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457200"/>
            <a:ext cx="13716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457200"/>
            <a:ext cx="53340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5" name="TextBox 4"/>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6" name="Picture 5"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323595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5A030C-E3F1-4166-BF68-2A19D39DFBF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80790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5EE90F-87AE-49D6-8D83-4634D6302E5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80732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A71277-2CF4-43C8-A585-3B8CC8A0BA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94752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2133600"/>
            <a:ext cx="6172200" cy="1470025"/>
          </a:xfrm>
        </p:spPr>
        <p:txBody>
          <a:bodyPr anchor="ct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2362200" y="3657600"/>
            <a:ext cx="5638800" cy="1066800"/>
          </a:xfrm>
        </p:spPr>
        <p:txBody>
          <a:bodyPr anchor="ct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
        <p:nvSpPr>
          <p:cNvPr id="4" name="Slide Number Placeholder 3"/>
          <p:cNvSpPr>
            <a:spLocks noGrp="1"/>
          </p:cNvSpPr>
          <p:nvPr>
            <p:ph type="sldNum" sz="quarter" idx="10"/>
          </p:nvPr>
        </p:nvSpPr>
        <p:spPr/>
        <p:txBody>
          <a:bodyPr/>
          <a:lstStyle/>
          <a:p>
            <a:fld id="{F16C88C0-94D9-42E9-B3A6-1C687512F072}" type="slidenum">
              <a:rPr lang="en-US" smtClean="0"/>
              <a:t>‹#›</a:t>
            </a:fld>
            <a:endParaRPr lang="en-US" dirty="0"/>
          </a:p>
        </p:txBody>
      </p:sp>
    </p:spTree>
    <p:extLst>
      <p:ext uri="{BB962C8B-B14F-4D97-AF65-F5344CB8AC3E}">
        <p14:creationId xmlns:p14="http://schemas.microsoft.com/office/powerpoint/2010/main" val="1889765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238C7F4-C288-4678-904D-091BAA7C2C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4261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328DF4-D9B9-4A3C-AFAB-418B2B1CDB3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02582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7C6697E-5658-4343-AED9-5E78FEECD6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5392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90F6F18-C660-4B03-B7A4-58499E1E752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97044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BD22D8C-D169-405D-B12F-A419EADA509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11932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352CBC-F9AD-4B59-9AF0-B258018EFAB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73374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7ABD32-21A0-49BB-AF9C-F86FEE0AEF3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05852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53E1CA-E49D-4FC5-AA79-BD55BA84D66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79439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331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2133600"/>
            <a:ext cx="6172200" cy="1470025"/>
          </a:xfrm>
        </p:spPr>
        <p:txBody>
          <a:bodyPr anchor="ct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2362200" y="3657600"/>
            <a:ext cx="5638800" cy="1066800"/>
          </a:xfrm>
        </p:spPr>
        <p:txBody>
          <a:bodyPr anchor="ct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1941324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38400" y="3438525"/>
            <a:ext cx="6553201"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2438400" y="1905000"/>
            <a:ext cx="6553200" cy="1500187"/>
          </a:xfrm>
        </p:spPr>
        <p:txBody>
          <a:bodyPr anchor="b"/>
          <a:lstStyle>
            <a:lvl1pPr marL="0" indent="0">
              <a:buNone/>
              <a:defRPr sz="200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extBox 3"/>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5" name="TextBox 4"/>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6" name="Picture 5"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
        <p:nvSpPr>
          <p:cNvPr id="7" name="Slide Number Placeholder 6"/>
          <p:cNvSpPr>
            <a:spLocks noGrp="1"/>
          </p:cNvSpPr>
          <p:nvPr>
            <p:ph type="sldNum" sz="quarter" idx="10"/>
          </p:nvPr>
        </p:nvSpPr>
        <p:spPr/>
        <p:txBody>
          <a:bodyPr/>
          <a:lstStyle/>
          <a:p>
            <a:fld id="{F16C88C0-94D9-42E9-B3A6-1C687512F072}" type="slidenum">
              <a:rPr lang="en-US" smtClean="0"/>
              <a:t>‹#›</a:t>
            </a:fld>
            <a:endParaRPr lang="en-US" dirty="0"/>
          </a:p>
        </p:txBody>
      </p:sp>
    </p:spTree>
    <p:extLst>
      <p:ext uri="{BB962C8B-B14F-4D97-AF65-F5344CB8AC3E}">
        <p14:creationId xmlns:p14="http://schemas.microsoft.com/office/powerpoint/2010/main" val="2415595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38400" y="3438525"/>
            <a:ext cx="6553201"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2438400" y="1905000"/>
            <a:ext cx="6553200" cy="1500187"/>
          </a:xfrm>
        </p:spPr>
        <p:txBody>
          <a:bodyPr anchor="b"/>
          <a:lstStyle>
            <a:lvl1pPr marL="0" indent="0">
              <a:buNone/>
              <a:defRPr sz="200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6" name="Picture 5"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2483612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2869778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6781800" cy="10366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05000" y="1600200"/>
            <a:ext cx="33558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1600200"/>
            <a:ext cx="335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3842926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6858000" cy="10366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1524000"/>
            <a:ext cx="3352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28800" y="2174875"/>
            <a:ext cx="3352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34000" y="1524000"/>
            <a:ext cx="3352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4000" y="2174875"/>
            <a:ext cx="3352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3870011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6858000" cy="1036638"/>
          </a:xfrm>
        </p:spPr>
        <p:txBody>
          <a:bodyPr/>
          <a:lstStyle/>
          <a:p>
            <a:r>
              <a:rPr lang="en-US"/>
              <a:t>Click to edit Master title style</a:t>
            </a:r>
          </a:p>
        </p:txBody>
      </p:sp>
      <p:pic>
        <p:nvPicPr>
          <p:cNvPr id="5" name="Picture 4"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4218691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4247238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2514599" cy="10668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419600" y="381001"/>
            <a:ext cx="4343400" cy="5410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801" y="1466851"/>
            <a:ext cx="2514600" cy="43243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Box 4"/>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6" name="TextBox 5"/>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7" name="Picture 6"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2256107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6858000" cy="1036638"/>
          </a:xfrm>
        </p:spPr>
        <p:txBody>
          <a:bodyPr/>
          <a:lstStyle/>
          <a:p>
            <a:r>
              <a:rPr lang="en-US"/>
              <a:t>Click to edit Master title style</a:t>
            </a:r>
          </a:p>
        </p:txBody>
      </p:sp>
      <p:sp>
        <p:nvSpPr>
          <p:cNvPr id="6" name="Text Placeholder 5"/>
          <p:cNvSpPr>
            <a:spLocks noGrp="1"/>
          </p:cNvSpPr>
          <p:nvPr>
            <p:ph type="body" sz="quarter" idx="11"/>
          </p:nvPr>
        </p:nvSpPr>
        <p:spPr>
          <a:xfrm>
            <a:off x="1828800" y="1524000"/>
            <a:ext cx="6858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quarter" idx="10"/>
          </p:nvPr>
        </p:nvSpPr>
        <p:spPr>
          <a:xfrm>
            <a:off x="6172200" y="3200400"/>
            <a:ext cx="2362200" cy="2362200"/>
          </a:xfrm>
        </p:spPr>
        <p:txBody>
          <a:bodyPr/>
          <a:lstStyle/>
          <a:p>
            <a:r>
              <a:rPr lang="en-US" dirty="0"/>
              <a:t>Click icon to add clip art</a:t>
            </a:r>
          </a:p>
        </p:txBody>
      </p:sp>
      <p:sp>
        <p:nvSpPr>
          <p:cNvPr id="5" name="TextBox 4"/>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7" name="TextBox 6"/>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8" name="Picture 7"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643726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0" y="4462462"/>
            <a:ext cx="5029200" cy="519510"/>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743200" y="609600"/>
            <a:ext cx="5029200" cy="37719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743200" y="5029200"/>
            <a:ext cx="5029200" cy="7377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Box 4"/>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6" name="TextBox 5"/>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7" name="Picture 6"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2501605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6858000" cy="1036638"/>
          </a:xfrm>
        </p:spPr>
        <p:txBody>
          <a:bodyPr/>
          <a:lstStyle/>
          <a:p>
            <a:r>
              <a:rPr lang="en-US"/>
              <a:t>Click to edit Master title style</a:t>
            </a:r>
            <a:endParaRPr lang="en-US" dirty="0"/>
          </a:p>
        </p:txBody>
      </p:sp>
      <p:sp>
        <p:nvSpPr>
          <p:cNvPr id="4" name="Picture Placeholder 3"/>
          <p:cNvSpPr>
            <a:spLocks noGrp="1"/>
          </p:cNvSpPr>
          <p:nvPr>
            <p:ph type="pic" sz="quarter" idx="10"/>
          </p:nvPr>
        </p:nvSpPr>
        <p:spPr>
          <a:xfrm>
            <a:off x="1828800" y="1524000"/>
            <a:ext cx="3200400" cy="4114800"/>
          </a:xfrm>
        </p:spPr>
        <p:txBody>
          <a:bodyPr/>
          <a:lstStyle/>
          <a:p>
            <a:r>
              <a:rPr lang="en-US" dirty="0"/>
              <a:t>Drag picture to placeholder or click icon to add</a:t>
            </a:r>
          </a:p>
        </p:txBody>
      </p:sp>
      <p:sp>
        <p:nvSpPr>
          <p:cNvPr id="6" name="Text Placeholder 5"/>
          <p:cNvSpPr>
            <a:spLocks noGrp="1"/>
          </p:cNvSpPr>
          <p:nvPr>
            <p:ph type="body" sz="quarter" idx="11"/>
          </p:nvPr>
        </p:nvSpPr>
        <p:spPr>
          <a:xfrm>
            <a:off x="5181600" y="2514600"/>
            <a:ext cx="35052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2"/>
          </p:nvPr>
        </p:nvSpPr>
        <p:spPr>
          <a:xfrm>
            <a:off x="5181600" y="1524000"/>
            <a:ext cx="3505200" cy="914400"/>
          </a:xfrm>
        </p:spPr>
        <p:txBody>
          <a:bodyPr vert="horz" lIns="91440" tIns="45720" rIns="91440" bIns="45720" rtlCol="0" anchor="ctr">
            <a:noAutofit/>
          </a:bodyPr>
          <a:lstStyle>
            <a:lvl1pPr algn="l" defTabSz="457200" rtl="0" eaLnBrk="1" latinLnBrk="0" hangingPunct="1">
              <a:spcBef>
                <a:spcPct val="0"/>
              </a:spcBef>
              <a:buNone/>
              <a:defRPr lang="en-US" sz="2800" b="0" i="0" kern="1200" cap="small" dirty="0" smtClean="0">
                <a:solidFill>
                  <a:schemeClr val="tx1">
                    <a:lumMod val="95000"/>
                    <a:lumOff val="5000"/>
                  </a:schemeClr>
                </a:solidFill>
                <a:latin typeface="Times New Roman"/>
                <a:ea typeface="+mj-ea"/>
                <a:cs typeface="Times New Roman"/>
              </a:defRPr>
            </a:lvl1pPr>
          </a:lstStyle>
          <a:p>
            <a:pPr lvl="0"/>
            <a:r>
              <a:rPr lang="en-US"/>
              <a:t>Click to edit Master text styles</a:t>
            </a:r>
          </a:p>
        </p:txBody>
      </p:sp>
      <p:sp>
        <p:nvSpPr>
          <p:cNvPr id="7" name="TextBox 6"/>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9" name="TextBox 8"/>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10" name="Picture 9"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350860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2013 Fall Faculty/Staff Conference</a:t>
            </a:r>
          </a:p>
        </p:txBody>
      </p:sp>
      <p:pic>
        <p:nvPicPr>
          <p:cNvPr id="6" name="Picture 5"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
        <p:nvSpPr>
          <p:cNvPr id="5" name="Slide Number Placeholder 4"/>
          <p:cNvSpPr>
            <a:spLocks noGrp="1"/>
          </p:cNvSpPr>
          <p:nvPr>
            <p:ph type="sldNum" sz="quarter" idx="10"/>
          </p:nvPr>
        </p:nvSpPr>
        <p:spPr/>
        <p:txBody>
          <a:bodyPr/>
          <a:lstStyle/>
          <a:p>
            <a:fld id="{F16C88C0-94D9-42E9-B3A6-1C687512F072}" type="slidenum">
              <a:rPr lang="en-US" smtClean="0"/>
              <a:t>‹#›</a:t>
            </a:fld>
            <a:endParaRPr lang="en-US" dirty="0"/>
          </a:p>
        </p:txBody>
      </p:sp>
    </p:spTree>
    <p:extLst>
      <p:ext uri="{BB962C8B-B14F-4D97-AF65-F5344CB8AC3E}">
        <p14:creationId xmlns:p14="http://schemas.microsoft.com/office/powerpoint/2010/main" val="1867946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6858000" cy="1036638"/>
          </a:xfrm>
        </p:spPr>
        <p:txBody>
          <a:bodyPr/>
          <a:lstStyle/>
          <a:p>
            <a:r>
              <a:rPr lang="en-US"/>
              <a:t>Click to edit Master title style</a:t>
            </a:r>
          </a:p>
        </p:txBody>
      </p:sp>
      <p:sp>
        <p:nvSpPr>
          <p:cNvPr id="4" name="Media Placeholder 3"/>
          <p:cNvSpPr>
            <a:spLocks noGrp="1"/>
          </p:cNvSpPr>
          <p:nvPr>
            <p:ph type="media" sz="quarter" idx="10"/>
          </p:nvPr>
        </p:nvSpPr>
        <p:spPr>
          <a:xfrm>
            <a:off x="1828800" y="1524000"/>
            <a:ext cx="6858000" cy="3429000"/>
          </a:xfrm>
        </p:spPr>
        <p:txBody>
          <a:bodyPr/>
          <a:lstStyle/>
          <a:p>
            <a:r>
              <a:rPr lang="en-US" dirty="0"/>
              <a:t>Click icon to add media</a:t>
            </a:r>
          </a:p>
        </p:txBody>
      </p:sp>
      <p:sp>
        <p:nvSpPr>
          <p:cNvPr id="6" name="Text Placeholder 5"/>
          <p:cNvSpPr>
            <a:spLocks noGrp="1"/>
          </p:cNvSpPr>
          <p:nvPr>
            <p:ph type="body" sz="quarter" idx="11" hasCustomPrompt="1"/>
          </p:nvPr>
        </p:nvSpPr>
        <p:spPr>
          <a:xfrm>
            <a:off x="1828800" y="5029200"/>
            <a:ext cx="6858000" cy="685800"/>
          </a:xfrm>
        </p:spPr>
        <p:txBody>
          <a:bodyPr>
            <a:normAutofit/>
          </a:bodyPr>
          <a:lstStyle>
            <a:lvl1pPr>
              <a:buNone/>
              <a:defRPr sz="1400">
                <a:latin typeface="Times New Roman"/>
                <a:cs typeface="Times New Roman"/>
              </a:defRPr>
            </a:lvl1pPr>
          </a:lstStyle>
          <a:p>
            <a:pPr lvl="0"/>
            <a:r>
              <a:rPr lang="en-US" dirty="0"/>
              <a:t>Caption</a:t>
            </a:r>
          </a:p>
        </p:txBody>
      </p:sp>
      <p:sp>
        <p:nvSpPr>
          <p:cNvPr id="5" name="TextBox 4"/>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7" name="TextBox 6"/>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8" name="Picture 7"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1508688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6858000" cy="1036638"/>
          </a:xfrm>
        </p:spPr>
        <p:txBody>
          <a:bodyPr/>
          <a:lstStyle/>
          <a:p>
            <a:r>
              <a:rPr lang="en-US"/>
              <a:t>Click to edit Master title style</a:t>
            </a:r>
          </a:p>
        </p:txBody>
      </p:sp>
      <p:sp>
        <p:nvSpPr>
          <p:cNvPr id="4" name="Chart Placeholder 3"/>
          <p:cNvSpPr>
            <a:spLocks noGrp="1"/>
          </p:cNvSpPr>
          <p:nvPr>
            <p:ph type="chart" sz="quarter" idx="10"/>
          </p:nvPr>
        </p:nvSpPr>
        <p:spPr>
          <a:xfrm>
            <a:off x="2057400" y="1524000"/>
            <a:ext cx="6477000" cy="4267200"/>
          </a:xfrm>
        </p:spPr>
        <p:txBody>
          <a:bodyPr/>
          <a:lstStyle/>
          <a:p>
            <a:r>
              <a:rPr lang="en-US" dirty="0"/>
              <a:t>Click icon to add chart</a:t>
            </a:r>
          </a:p>
        </p:txBody>
      </p:sp>
      <p:sp>
        <p:nvSpPr>
          <p:cNvPr id="5" name="TextBox 4"/>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6" name="TextBox 5"/>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7" name="Picture 6"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960393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5" name="TextBox 4"/>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6" name="Picture 5"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3319619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457200"/>
            <a:ext cx="13716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457200"/>
            <a:ext cx="53340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5" name="TextBox 4"/>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6" name="Picture 5" descr="COB-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144192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6781800" cy="10366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05000" y="1600200"/>
            <a:ext cx="33558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1600200"/>
            <a:ext cx="335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6" name="TextBox 5"/>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7" name="Picture 6"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
        <p:nvSpPr>
          <p:cNvPr id="8" name="Slide Number Placeholder 7"/>
          <p:cNvSpPr>
            <a:spLocks noGrp="1"/>
          </p:cNvSpPr>
          <p:nvPr>
            <p:ph type="sldNum" sz="quarter" idx="10"/>
          </p:nvPr>
        </p:nvSpPr>
        <p:spPr/>
        <p:txBody>
          <a:bodyPr/>
          <a:lstStyle/>
          <a:p>
            <a:fld id="{F16C88C0-94D9-42E9-B3A6-1C687512F072}" type="slidenum">
              <a:rPr lang="en-US" smtClean="0"/>
              <a:t>‹#›</a:t>
            </a:fld>
            <a:endParaRPr lang="en-US" dirty="0"/>
          </a:p>
        </p:txBody>
      </p:sp>
    </p:spTree>
    <p:extLst>
      <p:ext uri="{BB962C8B-B14F-4D97-AF65-F5344CB8AC3E}">
        <p14:creationId xmlns:p14="http://schemas.microsoft.com/office/powerpoint/2010/main" val="3969334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6858000" cy="10366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1524000"/>
            <a:ext cx="3352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28800" y="2174875"/>
            <a:ext cx="3352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34000" y="1524000"/>
            <a:ext cx="3352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4000" y="2174875"/>
            <a:ext cx="3352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8" name="TextBox 7"/>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9" name="Picture 8"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
        <p:nvSpPr>
          <p:cNvPr id="10" name="Slide Number Placeholder 9"/>
          <p:cNvSpPr>
            <a:spLocks noGrp="1"/>
          </p:cNvSpPr>
          <p:nvPr>
            <p:ph type="sldNum" sz="quarter" idx="10"/>
          </p:nvPr>
        </p:nvSpPr>
        <p:spPr/>
        <p:txBody>
          <a:bodyPr/>
          <a:lstStyle/>
          <a:p>
            <a:fld id="{F16C88C0-94D9-42E9-B3A6-1C687512F072}" type="slidenum">
              <a:rPr lang="en-US" smtClean="0"/>
              <a:t>‹#›</a:t>
            </a:fld>
            <a:endParaRPr lang="en-US" dirty="0"/>
          </a:p>
        </p:txBody>
      </p:sp>
    </p:spTree>
    <p:extLst>
      <p:ext uri="{BB962C8B-B14F-4D97-AF65-F5344CB8AC3E}">
        <p14:creationId xmlns:p14="http://schemas.microsoft.com/office/powerpoint/2010/main" val="287405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6858000" cy="1036638"/>
          </a:xfrm>
        </p:spPr>
        <p:txBody>
          <a:bodyPr/>
          <a:lstStyle/>
          <a:p>
            <a:r>
              <a:rPr lang="en-US"/>
              <a:t>Click to edit Master title style</a:t>
            </a:r>
          </a:p>
        </p:txBody>
      </p:sp>
      <p:pic>
        <p:nvPicPr>
          <p:cNvPr id="5" name="Picture 4"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Tree>
    <p:extLst>
      <p:ext uri="{BB962C8B-B14F-4D97-AF65-F5344CB8AC3E}">
        <p14:creationId xmlns:p14="http://schemas.microsoft.com/office/powerpoint/2010/main" val="63813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2013 Fall Faculty Conference</a:t>
            </a:r>
          </a:p>
        </p:txBody>
      </p:sp>
      <p:pic>
        <p:nvPicPr>
          <p:cNvPr id="4" name="Picture 3"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
        <p:nvSpPr>
          <p:cNvPr id="3" name="Slide Number Placeholder 2"/>
          <p:cNvSpPr>
            <a:spLocks noGrp="1"/>
          </p:cNvSpPr>
          <p:nvPr>
            <p:ph type="sldNum" sz="quarter" idx="10"/>
          </p:nvPr>
        </p:nvSpPr>
        <p:spPr/>
        <p:txBody>
          <a:bodyPr/>
          <a:lstStyle/>
          <a:p>
            <a:fld id="{F16C88C0-94D9-42E9-B3A6-1C687512F072}" type="slidenum">
              <a:rPr lang="en-US" smtClean="0"/>
              <a:t>‹#›</a:t>
            </a:fld>
            <a:endParaRPr lang="en-US" dirty="0"/>
          </a:p>
        </p:txBody>
      </p:sp>
    </p:spTree>
    <p:extLst>
      <p:ext uri="{BB962C8B-B14F-4D97-AF65-F5344CB8AC3E}">
        <p14:creationId xmlns:p14="http://schemas.microsoft.com/office/powerpoint/2010/main" val="3007366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2514599" cy="10668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419600" y="381001"/>
            <a:ext cx="4343400" cy="5410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801" y="1466851"/>
            <a:ext cx="2514600" cy="43243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Box 4"/>
          <p:cNvSpPr txBox="1"/>
          <p:nvPr userDrawn="1"/>
        </p:nvSpPr>
        <p:spPr>
          <a:xfrm>
            <a:off x="5181600" y="151284"/>
            <a:ext cx="3733800" cy="230832"/>
          </a:xfrm>
          <a:prstGeom prst="rect">
            <a:avLst/>
          </a:prstGeom>
          <a:noFill/>
        </p:spPr>
        <p:txBody>
          <a:bodyPr wrap="square" rtlCol="0" anchor="ctr">
            <a:spAutoFit/>
          </a:bodyPr>
          <a:lstStyle/>
          <a:p>
            <a:pPr algn="r"/>
            <a:r>
              <a:rPr lang="en-US" sz="900" dirty="0">
                <a:solidFill>
                  <a:srgbClr val="000000"/>
                </a:solidFill>
                <a:latin typeface="Arial"/>
                <a:cs typeface="Arial"/>
              </a:rPr>
              <a:t>Slideshow Title </a:t>
            </a:r>
            <a:r>
              <a:rPr lang="en-US" sz="900" dirty="0">
                <a:solidFill>
                  <a:prstClr val="black"/>
                </a:solidFill>
                <a:latin typeface="Arial"/>
                <a:cs typeface="Arial"/>
              </a:rPr>
              <a:t>(Select: View &gt; Master &gt; Slide Master to edit)</a:t>
            </a:r>
            <a:endParaRPr lang="en-US" sz="900" dirty="0">
              <a:solidFill>
                <a:srgbClr val="000000"/>
              </a:solidFill>
              <a:latin typeface="Arial"/>
              <a:cs typeface="Arial"/>
            </a:endParaRPr>
          </a:p>
        </p:txBody>
      </p:sp>
      <p:sp>
        <p:nvSpPr>
          <p:cNvPr id="6" name="TextBox 5"/>
          <p:cNvSpPr txBox="1"/>
          <p:nvPr userDrawn="1"/>
        </p:nvSpPr>
        <p:spPr>
          <a:xfrm>
            <a:off x="4953000" y="6383179"/>
            <a:ext cx="3962400" cy="246221"/>
          </a:xfrm>
          <a:prstGeom prst="rect">
            <a:avLst/>
          </a:prstGeom>
          <a:noFill/>
        </p:spPr>
        <p:txBody>
          <a:bodyPr wrap="square" rtlCol="0" anchor="ctr">
            <a:spAutoFit/>
          </a:bodyPr>
          <a:lstStyle/>
          <a:p>
            <a:pPr algn="r"/>
            <a:r>
              <a:rPr lang="en-US" sz="1000" dirty="0">
                <a:solidFill>
                  <a:prstClr val="black"/>
                </a:solidFill>
                <a:latin typeface="Arial"/>
                <a:cs typeface="Arial"/>
              </a:rPr>
              <a:t>Department Name (Select: View &gt; Master &gt; Slide Master to edit)</a:t>
            </a:r>
          </a:p>
        </p:txBody>
      </p:sp>
      <p:pic>
        <p:nvPicPr>
          <p:cNvPr id="7" name="Picture 6" descr="CO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8833" y="5748867"/>
            <a:ext cx="3893976" cy="777209"/>
          </a:xfrm>
          <a:prstGeom prst="rect">
            <a:avLst/>
          </a:prstGeom>
        </p:spPr>
      </p:pic>
      <p:sp>
        <p:nvSpPr>
          <p:cNvPr id="8" name="Slide Number Placeholder 7"/>
          <p:cNvSpPr>
            <a:spLocks noGrp="1"/>
          </p:cNvSpPr>
          <p:nvPr>
            <p:ph type="sldNum" sz="quarter" idx="10"/>
          </p:nvPr>
        </p:nvSpPr>
        <p:spPr/>
        <p:txBody>
          <a:bodyPr/>
          <a:lstStyle/>
          <a:p>
            <a:fld id="{F16C88C0-94D9-42E9-B3A6-1C687512F072}" type="slidenum">
              <a:rPr lang="en-US" smtClean="0"/>
              <a:t>‹#›</a:t>
            </a:fld>
            <a:endParaRPr lang="en-US" dirty="0"/>
          </a:p>
        </p:txBody>
      </p:sp>
    </p:spTree>
    <p:extLst>
      <p:ext uri="{BB962C8B-B14F-4D97-AF65-F5344CB8AC3E}">
        <p14:creationId xmlns:p14="http://schemas.microsoft.com/office/powerpoint/2010/main" val="3362347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381000"/>
            <a:ext cx="6858000" cy="103663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828800" y="1600201"/>
            <a:ext cx="68580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C88C0-94D9-42E9-B3A6-1C687512F072}" type="slidenum">
              <a:rPr lang="en-US" smtClean="0"/>
              <a:t>‹#›</a:t>
            </a:fld>
            <a:endParaRPr lang="en-US" dirty="0"/>
          </a:p>
        </p:txBody>
      </p:sp>
    </p:spTree>
    <p:extLst>
      <p:ext uri="{BB962C8B-B14F-4D97-AF65-F5344CB8AC3E}">
        <p14:creationId xmlns:p14="http://schemas.microsoft.com/office/powerpoint/2010/main" val="51292733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hdr="0" ftr="0" dt="0"/>
  <p:txStyles>
    <p:titleStyle>
      <a:lvl1pPr algn="l" defTabSz="457200" rtl="0" eaLnBrk="1" latinLnBrk="0" hangingPunct="1">
        <a:spcBef>
          <a:spcPct val="0"/>
        </a:spcBef>
        <a:buNone/>
        <a:defRPr sz="4200" b="0" i="0" kern="1200">
          <a:solidFill>
            <a:srgbClr val="CE1126"/>
          </a:solidFill>
          <a:latin typeface="Arial Bold"/>
          <a:ea typeface="+mj-ea"/>
          <a:cs typeface="Arial Bold"/>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Times New Roman"/>
          <a:ea typeface="+mn-ea"/>
          <a:cs typeface="Times New Roman"/>
        </a:defRPr>
      </a:lvl4pPr>
      <a:lvl5pPr marL="2057400" indent="-228600" algn="l" defTabSz="457200" rtl="0" eaLnBrk="1" latinLnBrk="0" hangingPunct="1">
        <a:spcBef>
          <a:spcPct val="20000"/>
        </a:spcBef>
        <a:buFont typeface="Arial"/>
        <a:buChar char="»"/>
        <a:defRPr sz="1800" kern="1200">
          <a:solidFill>
            <a:schemeClr val="tx1">
              <a:lumMod val="50000"/>
              <a:lumOff val="50000"/>
            </a:schemeClr>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C10B2F64-1C2C-4B9B-956E-A4B9B75650F1}" type="slidenum">
              <a:rPr lang="en-US">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74538517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381000"/>
            <a:ext cx="6858000" cy="103663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828800" y="1600201"/>
            <a:ext cx="68580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324967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4200" b="0" i="0" kern="1200">
          <a:solidFill>
            <a:srgbClr val="CE1126"/>
          </a:solidFill>
          <a:latin typeface="Arial Bold"/>
          <a:ea typeface="+mj-ea"/>
          <a:cs typeface="Arial Bold"/>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Times New Roman"/>
          <a:ea typeface="+mn-ea"/>
          <a:cs typeface="Times New Roman"/>
        </a:defRPr>
      </a:lvl4pPr>
      <a:lvl5pPr marL="2057400" indent="-228600" algn="l" defTabSz="457200" rtl="0" eaLnBrk="1" latinLnBrk="0" hangingPunct="1">
        <a:spcBef>
          <a:spcPct val="20000"/>
        </a:spcBef>
        <a:buFont typeface="Arial"/>
        <a:buChar char="»"/>
        <a:defRPr sz="1800" kern="1200">
          <a:solidFill>
            <a:schemeClr val="tx1">
              <a:lumMod val="50000"/>
              <a:lumOff val="50000"/>
            </a:schemeClr>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hyperlink" Target="http://www.cob.ilstu.edu/" TargetMode="External"/><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gif"/><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hyperlink" Target="http://www.cob.ilstu.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96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6C88C0-94D9-42E9-B3A6-1C687512F072}" type="slidenum">
              <a:rPr lang="en-US" smtClean="0"/>
              <a:t>10</a:t>
            </a:fld>
            <a:endParaRPr lang="en-US" dirty="0"/>
          </a:p>
        </p:txBody>
      </p:sp>
      <p:sp>
        <p:nvSpPr>
          <p:cNvPr id="9" name="TextBox 8"/>
          <p:cNvSpPr txBox="1"/>
          <p:nvPr/>
        </p:nvSpPr>
        <p:spPr>
          <a:xfrm>
            <a:off x="2100108" y="5305971"/>
            <a:ext cx="4878207" cy="400110"/>
          </a:xfrm>
          <a:prstGeom prst="rect">
            <a:avLst/>
          </a:prstGeom>
          <a:noFill/>
        </p:spPr>
        <p:txBody>
          <a:bodyPr wrap="square" rtlCol="0">
            <a:spAutoFit/>
          </a:bodyPr>
          <a:lstStyle/>
          <a:p>
            <a:r>
              <a:rPr lang="en-US" sz="2000" b="1" i="1" dirty="0">
                <a:solidFill>
                  <a:srgbClr val="C00000"/>
                </a:solidFill>
                <a:latin typeface="Arial" charset="0"/>
                <a:ea typeface="Arial" charset="0"/>
                <a:cs typeface="Arial" charset="0"/>
              </a:rPr>
              <a:t>Business Week Mentor Program</a:t>
            </a:r>
          </a:p>
        </p:txBody>
      </p:sp>
      <p:pic>
        <p:nvPicPr>
          <p:cNvPr id="6" name="Picture 5"/>
          <p:cNvPicPr>
            <a:picLocks noChangeAspect="1"/>
          </p:cNvPicPr>
          <p:nvPr/>
        </p:nvPicPr>
        <p:blipFill>
          <a:blip r:embed="rId3"/>
          <a:stretch>
            <a:fillRect/>
          </a:stretch>
        </p:blipFill>
        <p:spPr>
          <a:xfrm rot="220657">
            <a:off x="2842925" y="1537202"/>
            <a:ext cx="5535717" cy="3681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2A37771F-7D67-5F4F-ACB8-36F403EC83EB}"/>
              </a:ext>
            </a:extLst>
          </p:cNvPr>
          <p:cNvSpPr/>
          <p:nvPr/>
        </p:nvSpPr>
        <p:spPr>
          <a:xfrm>
            <a:off x="1893000" y="264861"/>
            <a:ext cx="5329800" cy="11852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7CF5B00-69D5-B24B-97AF-DE7F211147DE}"/>
              </a:ext>
            </a:extLst>
          </p:cNvPr>
          <p:cNvPicPr>
            <a:picLocks noChangeAspect="1"/>
          </p:cNvPicPr>
          <p:nvPr/>
        </p:nvPicPr>
        <p:blipFill>
          <a:blip r:embed="rId4"/>
          <a:stretch>
            <a:fillRect/>
          </a:stretch>
        </p:blipFill>
        <p:spPr>
          <a:xfrm>
            <a:off x="2278212" y="473039"/>
            <a:ext cx="4700103" cy="1287030"/>
          </a:xfrm>
          <a:prstGeom prst="rect">
            <a:avLst/>
          </a:prstGeom>
        </p:spPr>
      </p:pic>
      <p:sp>
        <p:nvSpPr>
          <p:cNvPr id="13" name="Rectangle 12">
            <a:extLst>
              <a:ext uri="{FF2B5EF4-FFF2-40B4-BE49-F238E27FC236}">
                <a16:creationId xmlns:a16="http://schemas.microsoft.com/office/drawing/2014/main" id="{1368ECFE-5417-A645-A7C3-EC459E6F5C8E}"/>
              </a:ext>
            </a:extLst>
          </p:cNvPr>
          <p:cNvSpPr/>
          <p:nvPr/>
        </p:nvSpPr>
        <p:spPr>
          <a:xfrm>
            <a:off x="112143" y="993578"/>
            <a:ext cx="1527849" cy="3504164"/>
          </a:xfrm>
          <a:prstGeom prst="rect">
            <a:avLst/>
          </a:prstGeom>
        </p:spPr>
        <p:txBody>
          <a:bodyPr wrap="square">
            <a:spAutoFit/>
          </a:bodyPr>
          <a:lstStyle/>
          <a:p>
            <a:pPr>
              <a:lnSpc>
                <a:spcPct val="107000"/>
              </a:lnSpc>
              <a:spcAft>
                <a:spcPts val="800"/>
              </a:spcAft>
            </a:pPr>
            <a:r>
              <a:rPr lang="en-US" sz="2000" b="1" dirty="0">
                <a:solidFill>
                  <a:schemeClr val="bg1"/>
                </a:solidFill>
                <a:latin typeface="Arial" charset="0"/>
                <a:ea typeface="Arial" charset="0"/>
                <a:cs typeface="Arial" charset="0"/>
              </a:rPr>
              <a:t>Goal One</a:t>
            </a:r>
          </a:p>
          <a:p>
            <a:pPr>
              <a:lnSpc>
                <a:spcPct val="107000"/>
              </a:lnSpc>
              <a:spcAft>
                <a:spcPts val="800"/>
              </a:spcAft>
            </a:pPr>
            <a:r>
              <a:rPr lang="en-US" sz="1400" dirty="0">
                <a:solidFill>
                  <a:schemeClr val="bg1"/>
                </a:solidFill>
                <a:latin typeface="Arial" charset="0"/>
                <a:ea typeface="Arial" charset="0"/>
                <a:cs typeface="Arial" charset="0"/>
              </a:rPr>
              <a:t>Prepare students for success in a diverse and global environment by providing excellent instruction and a transformative learning experience for every student.</a:t>
            </a:r>
            <a:endParaRPr lang="en-US" sz="1400" dirty="0">
              <a:solidFill>
                <a:schemeClr val="bg1"/>
              </a:solidFill>
              <a:effectLst/>
              <a:latin typeface="Arial" charset="0"/>
              <a:ea typeface="Arial" charset="0"/>
              <a:cs typeface="Arial" charset="0"/>
            </a:endParaRPr>
          </a:p>
        </p:txBody>
      </p:sp>
    </p:spTree>
    <p:extLst>
      <p:ext uri="{BB962C8B-B14F-4D97-AF65-F5344CB8AC3E}">
        <p14:creationId xmlns:p14="http://schemas.microsoft.com/office/powerpoint/2010/main" val="11888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1933" y="1617044"/>
            <a:ext cx="7116423" cy="32595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ctrTitle"/>
          </p:nvPr>
        </p:nvSpPr>
        <p:spPr>
          <a:xfrm>
            <a:off x="1871933" y="644850"/>
            <a:ext cx="7272067" cy="883152"/>
          </a:xfrm>
        </p:spPr>
        <p:txBody>
          <a:bodyPr/>
          <a:lstStyle/>
          <a:p>
            <a:r>
              <a:rPr lang="en-US" sz="2800" b="1" dirty="0">
                <a:latin typeface="Arial" charset="0"/>
                <a:ea typeface="Arial" charset="0"/>
                <a:cs typeface="Arial" charset="0"/>
              </a:rPr>
              <a:t>Employ an excellent faculty and staff </a:t>
            </a:r>
            <a:br>
              <a:rPr lang="en-US" sz="2000" b="1" dirty="0">
                <a:latin typeface="Arial" charset="0"/>
                <a:ea typeface="Arial" charset="0"/>
                <a:cs typeface="Arial" charset="0"/>
              </a:rPr>
            </a:br>
            <a:r>
              <a:rPr lang="en-US" sz="2000" dirty="0">
                <a:latin typeface="Arial" charset="0"/>
                <a:ea typeface="Arial" charset="0"/>
                <a:cs typeface="Arial" charset="0"/>
              </a:rPr>
              <a:t>who meet the needs of COB stakeholders</a:t>
            </a:r>
          </a:p>
        </p:txBody>
      </p:sp>
      <p:sp>
        <p:nvSpPr>
          <p:cNvPr id="3" name="Slide Number Placeholder 2"/>
          <p:cNvSpPr>
            <a:spLocks noGrp="1"/>
          </p:cNvSpPr>
          <p:nvPr>
            <p:ph type="sldNum" sz="quarter" idx="10"/>
          </p:nvPr>
        </p:nvSpPr>
        <p:spPr/>
        <p:txBody>
          <a:bodyPr/>
          <a:lstStyle/>
          <a:p>
            <a:fld id="{F16C88C0-94D9-42E9-B3A6-1C687512F072}" type="slidenum">
              <a:rPr lang="en-US" smtClean="0">
                <a:solidFill>
                  <a:prstClr val="black">
                    <a:tint val="75000"/>
                  </a:prstClr>
                </a:solidFill>
              </a:rPr>
              <a:pPr/>
              <a:t>11</a:t>
            </a:fld>
            <a:endParaRPr lang="en-US" dirty="0">
              <a:solidFill>
                <a:prstClr val="black">
                  <a:tint val="75000"/>
                </a:prstClr>
              </a:solidFill>
            </a:endParaRPr>
          </a:p>
        </p:txBody>
      </p:sp>
      <p:sp>
        <p:nvSpPr>
          <p:cNvPr id="2" name="Rectangle 1"/>
          <p:cNvSpPr/>
          <p:nvPr/>
        </p:nvSpPr>
        <p:spPr>
          <a:xfrm>
            <a:off x="107575" y="1295553"/>
            <a:ext cx="1544354" cy="2415213"/>
          </a:xfrm>
          <a:prstGeom prst="rect">
            <a:avLst/>
          </a:prstGeom>
        </p:spPr>
        <p:txBody>
          <a:bodyPr wrap="square">
            <a:spAutoFit/>
          </a:bodyPr>
          <a:lstStyle/>
          <a:p>
            <a:pPr>
              <a:lnSpc>
                <a:spcPct val="107000"/>
              </a:lnSpc>
              <a:spcAft>
                <a:spcPts val="800"/>
              </a:spcAft>
            </a:pPr>
            <a:r>
              <a:rPr lang="en-US" sz="2400" b="1" dirty="0">
                <a:solidFill>
                  <a:schemeClr val="bg1"/>
                </a:solidFill>
                <a:latin typeface="Arial" charset="0"/>
                <a:ea typeface="Arial" charset="0"/>
                <a:cs typeface="Arial" charset="0"/>
              </a:rPr>
              <a:t>Goal Two</a:t>
            </a:r>
            <a:endParaRPr lang="en-US" sz="1600" b="1" dirty="0">
              <a:solidFill>
                <a:schemeClr val="bg1"/>
              </a:solidFill>
              <a:latin typeface="Arial" charset="0"/>
              <a:ea typeface="Arial" charset="0"/>
              <a:cs typeface="Arial" charset="0"/>
            </a:endParaRPr>
          </a:p>
          <a:p>
            <a:pPr lvl="0">
              <a:lnSpc>
                <a:spcPct val="107000"/>
              </a:lnSpc>
              <a:spcAft>
                <a:spcPts val="800"/>
              </a:spcAft>
            </a:pPr>
            <a:r>
              <a:rPr lang="en-US" sz="1600" dirty="0">
                <a:solidFill>
                  <a:prstClr val="white"/>
                </a:solidFill>
                <a:latin typeface="Arial" charset="0"/>
                <a:ea typeface="Arial" charset="0"/>
                <a:cs typeface="Arial" charset="0"/>
              </a:rPr>
              <a:t>Create a workplace that encourages and rewards excellence among faculty and staff.</a:t>
            </a:r>
          </a:p>
        </p:txBody>
      </p:sp>
      <p:graphicFrame>
        <p:nvGraphicFramePr>
          <p:cNvPr id="8" name="Table 7"/>
          <p:cNvGraphicFramePr>
            <a:graphicFrameLocks noGrp="1"/>
          </p:cNvGraphicFramePr>
          <p:nvPr>
            <p:extLst>
              <p:ext uri="{D42A27DB-BD31-4B8C-83A1-F6EECF244321}">
                <p14:modId xmlns:p14="http://schemas.microsoft.com/office/powerpoint/2010/main" val="1448660185"/>
              </p:ext>
            </p:extLst>
          </p:nvPr>
        </p:nvGraphicFramePr>
        <p:xfrm>
          <a:off x="1871933" y="1852840"/>
          <a:ext cx="6914790" cy="2891423"/>
        </p:xfrm>
        <a:graphic>
          <a:graphicData uri="http://schemas.openxmlformats.org/drawingml/2006/table">
            <a:tbl>
              <a:tblPr firstRow="1" firstCol="1" bandRow="1"/>
              <a:tblGrid>
                <a:gridCol w="866774">
                  <a:extLst>
                    <a:ext uri="{9D8B030D-6E8A-4147-A177-3AD203B41FA5}">
                      <a16:colId xmlns:a16="http://schemas.microsoft.com/office/drawing/2014/main" val="20000"/>
                    </a:ext>
                  </a:extLst>
                </a:gridCol>
                <a:gridCol w="877420">
                  <a:extLst>
                    <a:ext uri="{9D8B030D-6E8A-4147-A177-3AD203B41FA5}">
                      <a16:colId xmlns:a16="http://schemas.microsoft.com/office/drawing/2014/main" val="20001"/>
                    </a:ext>
                  </a:extLst>
                </a:gridCol>
                <a:gridCol w="1021599">
                  <a:extLst>
                    <a:ext uri="{9D8B030D-6E8A-4147-A177-3AD203B41FA5}">
                      <a16:colId xmlns:a16="http://schemas.microsoft.com/office/drawing/2014/main" val="20002"/>
                    </a:ext>
                  </a:extLst>
                </a:gridCol>
                <a:gridCol w="930237">
                  <a:extLst>
                    <a:ext uri="{9D8B030D-6E8A-4147-A177-3AD203B41FA5}">
                      <a16:colId xmlns:a16="http://schemas.microsoft.com/office/drawing/2014/main" val="20003"/>
                    </a:ext>
                  </a:extLst>
                </a:gridCol>
                <a:gridCol w="805651">
                  <a:extLst>
                    <a:ext uri="{9D8B030D-6E8A-4147-A177-3AD203B41FA5}">
                      <a16:colId xmlns:a16="http://schemas.microsoft.com/office/drawing/2014/main" val="20004"/>
                    </a:ext>
                  </a:extLst>
                </a:gridCol>
                <a:gridCol w="606315">
                  <a:extLst>
                    <a:ext uri="{9D8B030D-6E8A-4147-A177-3AD203B41FA5}">
                      <a16:colId xmlns:a16="http://schemas.microsoft.com/office/drawing/2014/main" val="20005"/>
                    </a:ext>
                  </a:extLst>
                </a:gridCol>
                <a:gridCol w="946848">
                  <a:extLst>
                    <a:ext uri="{9D8B030D-6E8A-4147-A177-3AD203B41FA5}">
                      <a16:colId xmlns:a16="http://schemas.microsoft.com/office/drawing/2014/main" val="20006"/>
                    </a:ext>
                  </a:extLst>
                </a:gridCol>
                <a:gridCol w="859946">
                  <a:extLst>
                    <a:ext uri="{9D8B030D-6E8A-4147-A177-3AD203B41FA5}">
                      <a16:colId xmlns:a16="http://schemas.microsoft.com/office/drawing/2014/main" val="20007"/>
                    </a:ext>
                  </a:extLst>
                </a:gridCol>
              </a:tblGrid>
              <a:tr h="256146">
                <a:tc>
                  <a:txBody>
                    <a:bodyPr/>
                    <a:lstStyle/>
                    <a:p>
                      <a:pPr algn="ctr" fontAlgn="ctr"/>
                      <a:r>
                        <a:rPr lang="en-US" sz="1600" b="1" i="0" u="none" strike="noStrike" dirty="0">
                          <a:solidFill>
                            <a:srgbClr val="000000"/>
                          </a:solidFill>
                          <a:effectLst/>
                          <a:latin typeface="Arial" panose="020B0604020202020204" pitchFamily="34" charset="0"/>
                          <a:ea typeface="Times New Roman" panose="02020603050405020304" pitchFamily="18" charset="0"/>
                        </a:rPr>
                        <a:t> </a:t>
                      </a:r>
                      <a:endParaRPr lang="en-US" sz="16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gridSpan="6">
                  <a:txBody>
                    <a:bodyPr/>
                    <a:lstStyle/>
                    <a:p>
                      <a:pPr algn="ctr" fontAlgn="ctr"/>
                      <a:r>
                        <a:rPr lang="en-US" sz="1600" b="1" i="0" u="none" strike="noStrike" dirty="0">
                          <a:solidFill>
                            <a:srgbClr val="000000"/>
                          </a:solidFill>
                          <a:effectLst/>
                          <a:latin typeface="Arial" panose="020B0604020202020204" pitchFamily="34" charset="0"/>
                          <a:ea typeface="Times New Roman" panose="02020603050405020304" pitchFamily="18" charset="0"/>
                        </a:rPr>
                        <a:t>PROFESSIONAL DEVELOPMENT ACTIVITIES </a:t>
                      </a:r>
                      <a:endParaRPr lang="en-US" sz="16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600" b="1" i="0" u="none" strike="noStrike" dirty="0">
                          <a:solidFill>
                            <a:srgbClr val="000000"/>
                          </a:solidFill>
                          <a:effectLst/>
                          <a:latin typeface="Arial" panose="020B0604020202020204" pitchFamily="34" charset="0"/>
                          <a:ea typeface="Times New Roman" panose="02020603050405020304" pitchFamily="18" charset="0"/>
                        </a:rPr>
                        <a:t> </a:t>
                      </a:r>
                      <a:endParaRPr lang="en-US" sz="1600" b="1" i="0" u="none" strike="noStrike" dirty="0">
                        <a:solidFill>
                          <a:srgbClr val="000000"/>
                        </a:solidFill>
                        <a:effectLst/>
                        <a:latin typeface="Arial" panose="020B0604020202020204" pitchFamily="34" charset="0"/>
                      </a:endParaRPr>
                    </a:p>
                  </a:txBody>
                  <a:tcPr marL="9525" marR="9525" marT="9525" marB="0" anchor="ctr">
                    <a:lnL>
                      <a:noFill/>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10000"/>
                  </a:ext>
                </a:extLst>
              </a:tr>
              <a:tr h="1107550">
                <a:tc>
                  <a:txBody>
                    <a:bodyPr/>
                    <a:lstStyle/>
                    <a:p>
                      <a:pPr algn="ctr" fontAlgn="ctr"/>
                      <a:r>
                        <a:rPr lang="en-US" sz="1200" b="1" i="0" u="none" strike="noStrike" dirty="0">
                          <a:solidFill>
                            <a:srgbClr val="000000"/>
                          </a:solidFill>
                          <a:effectLst/>
                          <a:latin typeface="Arial" panose="020B0604020202020204" pitchFamily="34" charset="0"/>
                        </a:rPr>
                        <a:t>Department</a:t>
                      </a: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200" b="1" i="0" u="none" strike="noStrike" dirty="0">
                          <a:solidFill>
                            <a:srgbClr val="000000"/>
                          </a:solidFill>
                          <a:effectLst/>
                          <a:latin typeface="Arial" panose="020B0604020202020204" pitchFamily="34" charset="0"/>
                        </a:rPr>
                        <a:t>Instruction</a:t>
                      </a: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200" b="1" i="0" u="none" strike="noStrike" dirty="0">
                          <a:solidFill>
                            <a:srgbClr val="000000"/>
                          </a:solidFill>
                          <a:effectLst/>
                          <a:latin typeface="Arial" panose="020B0604020202020204" pitchFamily="34" charset="0"/>
                        </a:rPr>
                        <a:t>Other Professional </a:t>
                      </a:r>
                    </a:p>
                    <a:p>
                      <a:pPr algn="ctr" fontAlgn="ctr"/>
                      <a:r>
                        <a:rPr lang="en-US" sz="1200" b="1" i="0" u="none" strike="noStrike" dirty="0">
                          <a:solidFill>
                            <a:srgbClr val="000000"/>
                          </a:solidFill>
                          <a:effectLst/>
                          <a:latin typeface="Arial" panose="020B0604020202020204" pitchFamily="34" charset="0"/>
                        </a:rPr>
                        <a:t>Development</a:t>
                      </a: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200" b="1" i="0" u="none" strike="noStrike" dirty="0">
                          <a:solidFill>
                            <a:srgbClr val="000000"/>
                          </a:solidFill>
                          <a:effectLst/>
                          <a:latin typeface="Arial" panose="020B0604020202020204" pitchFamily="34" charset="0"/>
                        </a:rPr>
                        <a:t>Seminar </a:t>
                      </a:r>
                    </a:p>
                    <a:p>
                      <a:pPr algn="ctr" fontAlgn="ctr"/>
                      <a:r>
                        <a:rPr lang="en-US" sz="1200" b="1" i="0" u="none" strike="noStrike" dirty="0">
                          <a:solidFill>
                            <a:srgbClr val="000000"/>
                          </a:solidFill>
                          <a:effectLst/>
                          <a:latin typeface="Arial" panose="020B0604020202020204" pitchFamily="34" charset="0"/>
                        </a:rPr>
                        <a:t>or </a:t>
                      </a:r>
                    </a:p>
                    <a:p>
                      <a:pPr algn="ctr" fontAlgn="ctr"/>
                      <a:r>
                        <a:rPr lang="en-US" sz="1200" b="1" i="0" u="none" strike="noStrike" dirty="0">
                          <a:solidFill>
                            <a:srgbClr val="000000"/>
                          </a:solidFill>
                          <a:effectLst/>
                          <a:latin typeface="Arial" panose="020B0604020202020204" pitchFamily="34" charset="0"/>
                        </a:rPr>
                        <a:t>Workshop</a:t>
                      </a: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200" b="1" i="0" u="none" strike="noStrike" dirty="0">
                          <a:solidFill>
                            <a:srgbClr val="000000"/>
                          </a:solidFill>
                          <a:effectLst/>
                          <a:latin typeface="Arial" panose="020B0604020202020204" pitchFamily="34" charset="0"/>
                        </a:rPr>
                        <a:t>Research</a:t>
                      </a:r>
                    </a:p>
                    <a:p>
                      <a:pPr algn="ctr" fontAlgn="ctr"/>
                      <a:r>
                        <a:rPr lang="en-US" sz="1200" b="1" i="0" u="none" strike="noStrike" dirty="0">
                          <a:solidFill>
                            <a:srgbClr val="000000"/>
                          </a:solidFill>
                          <a:effectLst/>
                          <a:latin typeface="Arial" panose="020B0604020202020204" pitchFamily="34" charset="0"/>
                        </a:rPr>
                        <a:t>Seminar</a:t>
                      </a: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200" b="1" i="0" u="none" strike="noStrike" dirty="0">
                          <a:solidFill>
                            <a:srgbClr val="000000"/>
                          </a:solidFill>
                          <a:effectLst/>
                          <a:latin typeface="Arial" panose="020B0604020202020204" pitchFamily="34" charset="0"/>
                        </a:rPr>
                        <a:t>Tech</a:t>
                      </a: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200" b="1" i="0" u="none" strike="noStrike" dirty="0">
                          <a:solidFill>
                            <a:srgbClr val="000000"/>
                          </a:solidFill>
                          <a:effectLst/>
                          <a:latin typeface="Arial" panose="020B0604020202020204" pitchFamily="34" charset="0"/>
                        </a:rPr>
                        <a:t>Assurance </a:t>
                      </a:r>
                    </a:p>
                    <a:p>
                      <a:pPr algn="ctr" fontAlgn="ctr"/>
                      <a:r>
                        <a:rPr lang="en-US" sz="1200" b="1" i="0" u="none" strike="noStrike" dirty="0">
                          <a:solidFill>
                            <a:srgbClr val="000000"/>
                          </a:solidFill>
                          <a:effectLst/>
                          <a:latin typeface="Arial" panose="020B0604020202020204" pitchFamily="34" charset="0"/>
                        </a:rPr>
                        <a:t>of Learning</a:t>
                      </a: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200" b="1" i="0" u="none" strike="noStrike" dirty="0">
                          <a:solidFill>
                            <a:srgbClr val="000000"/>
                          </a:solidFill>
                          <a:effectLst/>
                          <a:latin typeface="Arial" panose="020B0604020202020204" pitchFamily="34" charset="0"/>
                        </a:rPr>
                        <a:t>Total</a:t>
                      </a: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extLst>
                  <a:ext uri="{0D108BD9-81ED-4DB2-BD59-A6C34878D82A}">
                    <a16:rowId xmlns:a16="http://schemas.microsoft.com/office/drawing/2014/main" val="10001"/>
                  </a:ext>
                </a:extLst>
              </a:tr>
              <a:tr h="256146">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ACC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3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4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3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10</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10002"/>
                  </a:ext>
                </a:extLst>
              </a:tr>
              <a:tr h="256146">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FIL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29</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21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4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54</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10003"/>
                  </a:ext>
                </a:extLst>
              </a:tr>
              <a:tr h="256146">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MKT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6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7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17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13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3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3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49</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10004"/>
                  </a:ext>
                </a:extLst>
              </a:tr>
              <a:tr h="256146">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MQM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4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22  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4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1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 3 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Times New Roman" panose="02020603050405020304" pitchFamily="18" charset="0"/>
                        </a:rPr>
                        <a:t>34</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10005"/>
                  </a:ext>
                </a:extLst>
              </a:tr>
              <a:tr h="503143">
                <a:tc>
                  <a:txBody>
                    <a:bodyPr/>
                    <a:lstStyle/>
                    <a:p>
                      <a:pPr algn="ctr" fontAlgn="ctr"/>
                      <a:r>
                        <a:rPr lang="en-US" sz="1600" b="1" i="0" u="none" strike="noStrike" dirty="0">
                          <a:solidFill>
                            <a:srgbClr val="000000"/>
                          </a:solidFill>
                          <a:effectLst/>
                          <a:latin typeface="Arial" panose="020B0604020202020204" pitchFamily="34" charset="0"/>
                          <a:ea typeface="Times New Roman" panose="02020603050405020304" pitchFamily="18" charset="0"/>
                        </a:rPr>
                        <a:t>Total: </a:t>
                      </a:r>
                      <a:endParaRPr lang="en-US" sz="16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600" b="1" i="0" u="none" strike="noStrike" dirty="0">
                          <a:solidFill>
                            <a:srgbClr val="000000"/>
                          </a:solidFill>
                          <a:effectLst/>
                          <a:latin typeface="Arial" panose="020B0604020202020204" pitchFamily="34" charset="0"/>
                        </a:rPr>
                        <a:t>6</a:t>
                      </a: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600" b="1" i="0" u="none" strike="noStrike" dirty="0">
                          <a:solidFill>
                            <a:srgbClr val="000000"/>
                          </a:solidFill>
                          <a:effectLst/>
                          <a:latin typeface="Arial" panose="020B0604020202020204" pitchFamily="34" charset="0"/>
                        </a:rPr>
                        <a:t>40</a:t>
                      </a: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600" b="1" i="0" u="none" strike="noStrike" dirty="0">
                          <a:solidFill>
                            <a:srgbClr val="000000"/>
                          </a:solidFill>
                          <a:effectLst/>
                          <a:latin typeface="Arial" panose="020B0604020202020204" pitchFamily="34" charset="0"/>
                          <a:ea typeface="Times New Roman" panose="02020603050405020304" pitchFamily="18" charset="0"/>
                        </a:rPr>
                        <a:t> 63</a:t>
                      </a:r>
                      <a:endParaRPr lang="en-US" sz="16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600" b="1" i="0" u="none" strike="noStrike" dirty="0">
                          <a:solidFill>
                            <a:srgbClr val="000000"/>
                          </a:solidFill>
                          <a:effectLst/>
                          <a:latin typeface="Arial" panose="020B0604020202020204" pitchFamily="34" charset="0"/>
                          <a:ea typeface="Times New Roman" panose="02020603050405020304" pitchFamily="18" charset="0"/>
                        </a:rPr>
                        <a:t>25</a:t>
                      </a:r>
                      <a:endParaRPr lang="en-US" sz="16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600" b="1" i="0" u="none" strike="noStrike" dirty="0">
                          <a:solidFill>
                            <a:srgbClr val="000000"/>
                          </a:solidFill>
                          <a:effectLst/>
                          <a:latin typeface="Arial" panose="020B0604020202020204" pitchFamily="34" charset="0"/>
                          <a:ea typeface="Times New Roman" panose="02020603050405020304" pitchFamily="18" charset="0"/>
                        </a:rPr>
                        <a:t>7</a:t>
                      </a:r>
                      <a:endParaRPr lang="en-US" sz="16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600" b="1" i="0" u="none" strike="noStrike" dirty="0">
                          <a:solidFill>
                            <a:srgbClr val="000000"/>
                          </a:solidFill>
                          <a:effectLst/>
                          <a:latin typeface="Arial" panose="020B0604020202020204" pitchFamily="34" charset="0"/>
                        </a:rPr>
                        <a:t>6</a:t>
                      </a: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600" b="1" i="0" u="none" strike="noStrike" dirty="0">
                          <a:solidFill>
                            <a:srgbClr val="000000"/>
                          </a:solidFill>
                          <a:effectLst/>
                          <a:latin typeface="Arial" panose="020B0604020202020204" pitchFamily="34" charset="0"/>
                        </a:rPr>
                        <a:t>147</a:t>
                      </a:r>
                    </a:p>
                  </a:txBody>
                  <a:tcPr marL="9525" marR="9525" marT="9525"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bl>
          </a:graphicData>
        </a:graphic>
      </p:graphicFrame>
      <p:grpSp>
        <p:nvGrpSpPr>
          <p:cNvPr id="4" name="Group 3"/>
          <p:cNvGrpSpPr/>
          <p:nvPr/>
        </p:nvGrpSpPr>
        <p:grpSpPr>
          <a:xfrm rot="20622896">
            <a:off x="7691975" y="1097475"/>
            <a:ext cx="1341089" cy="1341091"/>
            <a:chOff x="4130447" y="2412620"/>
            <a:chExt cx="2254249" cy="2254249"/>
          </a:xfrm>
        </p:grpSpPr>
        <p:sp>
          <p:nvSpPr>
            <p:cNvPr id="35" name="Oval 34"/>
            <p:cNvSpPr/>
            <p:nvPr/>
          </p:nvSpPr>
          <p:spPr>
            <a:xfrm>
              <a:off x="4130447" y="2412620"/>
              <a:ext cx="2254249" cy="2254249"/>
            </a:xfrm>
            <a:prstGeom prst="ellipse">
              <a:avLst/>
            </a:prstGeom>
            <a:gradFill>
              <a:gsLst>
                <a:gs pos="0">
                  <a:srgbClr val="C00000"/>
                </a:gs>
                <a:gs pos="35000">
                  <a:srgbClr val="FF0000"/>
                </a:gs>
                <a:gs pos="100000">
                  <a:srgbClr val="F9B1BA"/>
                </a:gs>
              </a:gsLst>
            </a:gradFill>
            <a:ln>
              <a:noFill/>
            </a:ln>
          </p:spPr>
          <p:style>
            <a:lnRef idx="1">
              <a:schemeClr val="dk1"/>
            </a:lnRef>
            <a:fillRef idx="2">
              <a:schemeClr val="dk1"/>
            </a:fillRef>
            <a:effectRef idx="1">
              <a:schemeClr val="dk1"/>
            </a:effectRef>
            <a:fontRef idx="minor">
              <a:schemeClr val="dk1"/>
            </a:fontRef>
          </p:style>
        </p:sp>
        <p:sp>
          <p:nvSpPr>
            <p:cNvPr id="36" name="Oval 4"/>
            <p:cNvSpPr/>
            <p:nvPr/>
          </p:nvSpPr>
          <p:spPr>
            <a:xfrm>
              <a:off x="4286653" y="2942891"/>
              <a:ext cx="1965998" cy="1094980"/>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tx1"/>
            </a:fontRef>
          </p:style>
          <p:txBody>
            <a:bodyPr spcFirstLastPara="0" vert="horz" wrap="square" lIns="33020" tIns="33020" rIns="33020" bIns="33020" numCol="1" spcCol="1270" anchor="ctr" anchorCtr="0">
              <a:noAutofit/>
            </a:bodyPr>
            <a:lstStyle/>
            <a:p>
              <a:pPr algn="ctr" defTabSz="1155700">
                <a:lnSpc>
                  <a:spcPct val="90000"/>
                </a:lnSpc>
                <a:spcBef>
                  <a:spcPct val="0"/>
                </a:spcBef>
                <a:spcAft>
                  <a:spcPct val="35000"/>
                </a:spcAft>
              </a:pPr>
              <a:r>
                <a:rPr lang="en-US" sz="1200" b="1" dirty="0">
                  <a:solidFill>
                    <a:schemeClr val="bg1"/>
                  </a:solidFill>
                  <a:latin typeface="Arial" charset="0"/>
                  <a:ea typeface="Arial" charset="0"/>
                  <a:cs typeface="Arial" charset="0"/>
                </a:rPr>
                <a:t>DEEP </a:t>
              </a:r>
            </a:p>
            <a:p>
              <a:pPr algn="ctr" defTabSz="1155700">
                <a:lnSpc>
                  <a:spcPct val="90000"/>
                </a:lnSpc>
                <a:spcBef>
                  <a:spcPct val="0"/>
                </a:spcBef>
                <a:spcAft>
                  <a:spcPct val="35000"/>
                </a:spcAft>
              </a:pPr>
              <a:r>
                <a:rPr lang="en-US" sz="1200" b="1" dirty="0">
                  <a:solidFill>
                    <a:schemeClr val="bg1"/>
                  </a:solidFill>
                  <a:latin typeface="Arial" charset="0"/>
                  <a:ea typeface="Arial" charset="0"/>
                  <a:cs typeface="Arial" charset="0"/>
                </a:rPr>
                <a:t>CONTENT </a:t>
              </a:r>
            </a:p>
            <a:p>
              <a:pPr algn="ctr" defTabSz="1155700">
                <a:lnSpc>
                  <a:spcPct val="90000"/>
                </a:lnSpc>
                <a:spcBef>
                  <a:spcPct val="0"/>
                </a:spcBef>
                <a:spcAft>
                  <a:spcPct val="35000"/>
                </a:spcAft>
              </a:pPr>
              <a:r>
                <a:rPr lang="en-US" sz="1200" b="1" dirty="0">
                  <a:solidFill>
                    <a:schemeClr val="bg1"/>
                  </a:solidFill>
                  <a:latin typeface="Arial" charset="0"/>
                  <a:ea typeface="Arial" charset="0"/>
                  <a:cs typeface="Arial" charset="0"/>
                </a:rPr>
                <a:t>KNOWLEDGE</a:t>
              </a:r>
            </a:p>
          </p:txBody>
        </p:sp>
      </p:grpSp>
      <p:sp>
        <p:nvSpPr>
          <p:cNvPr id="9" name="Rectangle 8"/>
          <p:cNvSpPr/>
          <p:nvPr/>
        </p:nvSpPr>
        <p:spPr>
          <a:xfrm rot="555220">
            <a:off x="8049292" y="4310325"/>
            <a:ext cx="635948" cy="385314"/>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94847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891333" y="2240468"/>
            <a:ext cx="6725828" cy="333100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p:txBody>
          <a:bodyPr/>
          <a:lstStyle/>
          <a:p>
            <a:fld id="{F16C88C0-94D9-42E9-B3A6-1C687512F072}" type="slidenum">
              <a:rPr lang="en-US" smtClean="0">
                <a:solidFill>
                  <a:prstClr val="black">
                    <a:tint val="75000"/>
                  </a:prstClr>
                </a:solidFill>
              </a:rPr>
              <a:pPr/>
              <a:t>12</a:t>
            </a:fld>
            <a:endParaRPr lang="en-US" dirty="0">
              <a:solidFill>
                <a:prstClr val="black">
                  <a:tint val="75000"/>
                </a:prst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754086529"/>
              </p:ext>
            </p:extLst>
          </p:nvPr>
        </p:nvGraphicFramePr>
        <p:xfrm>
          <a:off x="2076224" y="2080510"/>
          <a:ext cx="6274573" cy="3019425"/>
        </p:xfrm>
        <a:graphic>
          <a:graphicData uri="http://schemas.openxmlformats.org/drawingml/2006/table">
            <a:tbl>
              <a:tblPr/>
              <a:tblGrid>
                <a:gridCol w="704210">
                  <a:extLst>
                    <a:ext uri="{9D8B030D-6E8A-4147-A177-3AD203B41FA5}">
                      <a16:colId xmlns:a16="http://schemas.microsoft.com/office/drawing/2014/main" val="20000"/>
                    </a:ext>
                  </a:extLst>
                </a:gridCol>
                <a:gridCol w="593019">
                  <a:extLst>
                    <a:ext uri="{9D8B030D-6E8A-4147-A177-3AD203B41FA5}">
                      <a16:colId xmlns:a16="http://schemas.microsoft.com/office/drawing/2014/main" val="20001"/>
                    </a:ext>
                  </a:extLst>
                </a:gridCol>
                <a:gridCol w="593019">
                  <a:extLst>
                    <a:ext uri="{9D8B030D-6E8A-4147-A177-3AD203B41FA5}">
                      <a16:colId xmlns:a16="http://schemas.microsoft.com/office/drawing/2014/main" val="20002"/>
                    </a:ext>
                  </a:extLst>
                </a:gridCol>
                <a:gridCol w="593019">
                  <a:extLst>
                    <a:ext uri="{9D8B030D-6E8A-4147-A177-3AD203B41FA5}">
                      <a16:colId xmlns:a16="http://schemas.microsoft.com/office/drawing/2014/main" val="20003"/>
                    </a:ext>
                  </a:extLst>
                </a:gridCol>
                <a:gridCol w="593019">
                  <a:extLst>
                    <a:ext uri="{9D8B030D-6E8A-4147-A177-3AD203B41FA5}">
                      <a16:colId xmlns:a16="http://schemas.microsoft.com/office/drawing/2014/main" val="20004"/>
                    </a:ext>
                  </a:extLst>
                </a:gridCol>
                <a:gridCol w="593019">
                  <a:extLst>
                    <a:ext uri="{9D8B030D-6E8A-4147-A177-3AD203B41FA5}">
                      <a16:colId xmlns:a16="http://schemas.microsoft.com/office/drawing/2014/main" val="20005"/>
                    </a:ext>
                  </a:extLst>
                </a:gridCol>
                <a:gridCol w="603829">
                  <a:extLst>
                    <a:ext uri="{9D8B030D-6E8A-4147-A177-3AD203B41FA5}">
                      <a16:colId xmlns:a16="http://schemas.microsoft.com/office/drawing/2014/main" val="20006"/>
                    </a:ext>
                  </a:extLst>
                </a:gridCol>
                <a:gridCol w="593019">
                  <a:extLst>
                    <a:ext uri="{9D8B030D-6E8A-4147-A177-3AD203B41FA5}">
                      <a16:colId xmlns:a16="http://schemas.microsoft.com/office/drawing/2014/main" val="20007"/>
                    </a:ext>
                  </a:extLst>
                </a:gridCol>
                <a:gridCol w="704210">
                  <a:extLst>
                    <a:ext uri="{9D8B030D-6E8A-4147-A177-3AD203B41FA5}">
                      <a16:colId xmlns:a16="http://schemas.microsoft.com/office/drawing/2014/main" val="20008"/>
                    </a:ext>
                  </a:extLst>
                </a:gridCol>
                <a:gridCol w="704210">
                  <a:extLst>
                    <a:ext uri="{9D8B030D-6E8A-4147-A177-3AD203B41FA5}">
                      <a16:colId xmlns:a16="http://schemas.microsoft.com/office/drawing/2014/main" val="20009"/>
                    </a:ext>
                  </a:extLst>
                </a:gridCol>
              </a:tblGrid>
              <a:tr h="304800">
                <a:tc>
                  <a:txBody>
                    <a:bodyPr/>
                    <a:lstStyle/>
                    <a:p>
                      <a:pPr algn="ctr" fontAlgn="ctr"/>
                      <a:r>
                        <a:rPr lang="en-US" sz="1800" b="1" i="0" u="none" strike="noStrike" dirty="0">
                          <a:solidFill>
                            <a:srgbClr val="000000"/>
                          </a:solidFill>
                          <a:effectLst/>
                          <a:latin typeface="Arial" panose="020B0604020202020204" pitchFamily="34" charset="0"/>
                        </a:rPr>
                        <a:t> </a:t>
                      </a: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gridSpan="7">
                  <a:txBody>
                    <a:bodyPr/>
                    <a:lstStyle/>
                    <a:p>
                      <a:pPr algn="l" fontAlgn="ctr"/>
                      <a:r>
                        <a:rPr lang="pt-BR" sz="2000" b="1" i="0" u="none" strike="noStrike" spc="-300" dirty="0" err="1">
                          <a:solidFill>
                            <a:srgbClr val="000000"/>
                          </a:solidFill>
                          <a:effectLst/>
                          <a:latin typeface="Arial" panose="020B0604020202020204" pitchFamily="34" charset="0"/>
                          <a:ea typeface="Times New Roman" panose="02020603050405020304" pitchFamily="18" charset="0"/>
                        </a:rPr>
                        <a:t>R</a:t>
                      </a:r>
                      <a:r>
                        <a:rPr lang="pt-BR" sz="2000" b="1" i="0" u="none" strike="noStrike" spc="-300" dirty="0">
                          <a:solidFill>
                            <a:srgbClr val="000000"/>
                          </a:solidFill>
                          <a:effectLst/>
                          <a:latin typeface="Arial" panose="020B0604020202020204" pitchFamily="34" charset="0"/>
                          <a:ea typeface="Times New Roman" panose="02020603050405020304" pitchFamily="18" charset="0"/>
                        </a:rPr>
                        <a:t> E </a:t>
                      </a:r>
                      <a:r>
                        <a:rPr lang="pt-BR" sz="2000" b="1" i="0" u="none" strike="noStrike" spc="-300" dirty="0" err="1">
                          <a:solidFill>
                            <a:srgbClr val="000000"/>
                          </a:solidFill>
                          <a:effectLst/>
                          <a:latin typeface="Arial" panose="020B0604020202020204" pitchFamily="34" charset="0"/>
                          <a:ea typeface="Times New Roman" panose="02020603050405020304" pitchFamily="18" charset="0"/>
                        </a:rPr>
                        <a:t>S</a:t>
                      </a:r>
                      <a:r>
                        <a:rPr lang="pt-BR" sz="2000" b="1" i="0" u="none" strike="noStrike" spc="-300" dirty="0">
                          <a:solidFill>
                            <a:srgbClr val="000000"/>
                          </a:solidFill>
                          <a:effectLst/>
                          <a:latin typeface="Arial" panose="020B0604020202020204" pitchFamily="34" charset="0"/>
                          <a:ea typeface="Times New Roman" panose="02020603050405020304" pitchFamily="18" charset="0"/>
                        </a:rPr>
                        <a:t> E A </a:t>
                      </a:r>
                      <a:r>
                        <a:rPr lang="pt-BR" sz="2000" b="1" i="0" u="none" strike="noStrike" spc="-300" dirty="0" err="1">
                          <a:solidFill>
                            <a:srgbClr val="000000"/>
                          </a:solidFill>
                          <a:effectLst/>
                          <a:latin typeface="Arial" panose="020B0604020202020204" pitchFamily="34" charset="0"/>
                          <a:ea typeface="Times New Roman" panose="02020603050405020304" pitchFamily="18" charset="0"/>
                        </a:rPr>
                        <a:t>R</a:t>
                      </a:r>
                      <a:r>
                        <a:rPr lang="pt-BR" sz="2000" b="1" i="0" u="none" strike="noStrike" spc="-300" dirty="0">
                          <a:solidFill>
                            <a:srgbClr val="000000"/>
                          </a:solidFill>
                          <a:effectLst/>
                          <a:latin typeface="Arial" panose="020B0604020202020204" pitchFamily="34" charset="0"/>
                          <a:ea typeface="Times New Roman" panose="02020603050405020304" pitchFamily="18" charset="0"/>
                        </a:rPr>
                        <a:t> C H   C A </a:t>
                      </a:r>
                      <a:r>
                        <a:rPr lang="pt-BR" sz="2000" b="1" i="0" u="none" strike="noStrike" spc="-300" dirty="0" err="1">
                          <a:solidFill>
                            <a:srgbClr val="000000"/>
                          </a:solidFill>
                          <a:effectLst/>
                          <a:latin typeface="Arial" panose="020B0604020202020204" pitchFamily="34" charset="0"/>
                          <a:ea typeface="Times New Roman" panose="02020603050405020304" pitchFamily="18" charset="0"/>
                        </a:rPr>
                        <a:t>T</a:t>
                      </a:r>
                      <a:r>
                        <a:rPr lang="pt-BR" sz="2000" b="1" i="0" u="none" strike="noStrike" spc="-300" dirty="0">
                          <a:solidFill>
                            <a:srgbClr val="000000"/>
                          </a:solidFill>
                          <a:effectLst/>
                          <a:latin typeface="Arial" panose="020B0604020202020204" pitchFamily="34" charset="0"/>
                          <a:ea typeface="Times New Roman" panose="02020603050405020304" pitchFamily="18" charset="0"/>
                        </a:rPr>
                        <a:t> E </a:t>
                      </a:r>
                      <a:r>
                        <a:rPr lang="pt-BR" sz="2000" b="1" i="0" u="none" strike="noStrike" spc="-300" dirty="0" err="1">
                          <a:solidFill>
                            <a:srgbClr val="000000"/>
                          </a:solidFill>
                          <a:effectLst/>
                          <a:latin typeface="Arial" panose="020B0604020202020204" pitchFamily="34" charset="0"/>
                          <a:ea typeface="Times New Roman" panose="02020603050405020304" pitchFamily="18" charset="0"/>
                        </a:rPr>
                        <a:t>G</a:t>
                      </a:r>
                      <a:r>
                        <a:rPr lang="pt-BR" sz="2000" b="1" i="0" u="none" strike="noStrike" spc="-300" dirty="0">
                          <a:solidFill>
                            <a:srgbClr val="000000"/>
                          </a:solidFill>
                          <a:effectLst/>
                          <a:latin typeface="Arial" panose="020B0604020202020204" pitchFamily="34" charset="0"/>
                          <a:ea typeface="Times New Roman" panose="02020603050405020304" pitchFamily="18" charset="0"/>
                        </a:rPr>
                        <a:t> O </a:t>
                      </a:r>
                      <a:r>
                        <a:rPr lang="pt-BR" sz="2000" b="1" i="0" u="none" strike="noStrike" spc="-300" dirty="0" err="1">
                          <a:solidFill>
                            <a:srgbClr val="000000"/>
                          </a:solidFill>
                          <a:effectLst/>
                          <a:latin typeface="Arial" panose="020B0604020202020204" pitchFamily="34" charset="0"/>
                          <a:ea typeface="Times New Roman" panose="02020603050405020304" pitchFamily="18" charset="0"/>
                        </a:rPr>
                        <a:t>R</a:t>
                      </a:r>
                      <a:r>
                        <a:rPr lang="pt-BR" sz="2000" b="1" i="0" u="none" strike="noStrike" spc="-300" dirty="0">
                          <a:solidFill>
                            <a:srgbClr val="000000"/>
                          </a:solidFill>
                          <a:effectLst/>
                          <a:latin typeface="Arial" panose="020B0604020202020204" pitchFamily="34" charset="0"/>
                          <a:ea typeface="Times New Roman" panose="02020603050405020304" pitchFamily="18" charset="0"/>
                        </a:rPr>
                        <a:t> </a:t>
                      </a:r>
                      <a:r>
                        <a:rPr lang="pt-BR" sz="2000" b="1" i="0" u="none" strike="noStrike" spc="-300" dirty="0" err="1">
                          <a:solidFill>
                            <a:srgbClr val="000000"/>
                          </a:solidFill>
                          <a:effectLst/>
                          <a:latin typeface="Arial" panose="020B0604020202020204" pitchFamily="34" charset="0"/>
                          <a:ea typeface="Times New Roman" panose="02020603050405020304" pitchFamily="18" charset="0"/>
                        </a:rPr>
                        <a:t>I</a:t>
                      </a:r>
                      <a:r>
                        <a:rPr lang="pt-BR" sz="2000" b="1" i="0" u="none" strike="noStrike" spc="-300" dirty="0">
                          <a:solidFill>
                            <a:srgbClr val="000000"/>
                          </a:solidFill>
                          <a:effectLst/>
                          <a:latin typeface="Arial" panose="020B0604020202020204" pitchFamily="34" charset="0"/>
                          <a:ea typeface="Times New Roman" panose="02020603050405020304" pitchFamily="18" charset="0"/>
                        </a:rPr>
                        <a:t> E </a:t>
                      </a:r>
                      <a:r>
                        <a:rPr lang="pt-BR" sz="2000" b="1" i="0" u="none" strike="noStrike" spc="-300" dirty="0" err="1">
                          <a:solidFill>
                            <a:srgbClr val="000000"/>
                          </a:solidFill>
                          <a:effectLst/>
                          <a:latin typeface="Arial" panose="020B0604020202020204" pitchFamily="34" charset="0"/>
                          <a:ea typeface="Times New Roman" panose="02020603050405020304" pitchFamily="18" charset="0"/>
                        </a:rPr>
                        <a:t>S</a:t>
                      </a:r>
                      <a:endParaRPr lang="pt-BR" sz="2000" b="1" i="0" u="none" strike="noStrike" spc="-300"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800" b="1" i="0" u="none" strike="noStrike" dirty="0">
                          <a:solidFill>
                            <a:srgbClr val="000000"/>
                          </a:solidFill>
                          <a:effectLst/>
                          <a:latin typeface="Arial" panose="020B0604020202020204" pitchFamily="34" charset="0"/>
                          <a:ea typeface="Times New Roman" panose="02020603050405020304" pitchFamily="18" charset="0"/>
                        </a:rPr>
                        <a:t> </a:t>
                      </a:r>
                      <a:endParaRPr lang="en-US" sz="1800" b="1" i="0" u="none" strike="noStrike" dirty="0">
                        <a:solidFill>
                          <a:srgbClr val="000000"/>
                        </a:solidFill>
                        <a:effectLst/>
                        <a:latin typeface="Arial" panose="020B0604020202020204" pitchFamily="34" charset="0"/>
                      </a:endParaRPr>
                    </a:p>
                  </a:txBody>
                  <a:tcPr marL="0" marR="0" marT="0" marB="0" anchor="ctr">
                    <a:lnL>
                      <a:noFill/>
                    </a:lnL>
                    <a:lnR w="12700" cap="flat" cmpd="sng" algn="ctr">
                      <a:no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endParaRPr lang="en-US" sz="1800" b="1" i="0" u="none" strike="noStrike" dirty="0">
                        <a:solidFill>
                          <a:srgbClr val="000000"/>
                        </a:solidFill>
                        <a:effectLst/>
                        <a:latin typeface="Arial" panose="020B0604020202020204" pitchFamily="34" charset="0"/>
                      </a:endParaRPr>
                    </a:p>
                  </a:txBody>
                  <a:tcPr marL="0" marR="0" marT="0" marB="0" anchor="ctr">
                    <a:lnL>
                      <a:noFill/>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10000"/>
                  </a:ext>
                </a:extLst>
              </a:tr>
              <a:tr h="600075">
                <a:tc>
                  <a:txBody>
                    <a:bodyPr/>
                    <a:lstStyle/>
                    <a:p>
                      <a:pPr algn="ctr" fontAlgn="ctr"/>
                      <a:r>
                        <a:rPr lang="en-US" sz="1100" b="1" i="0" u="none" strike="noStrike" dirty="0">
                          <a:solidFill>
                            <a:srgbClr val="000000"/>
                          </a:solidFill>
                          <a:effectLst/>
                          <a:latin typeface="Arial" panose="020B0604020202020204" pitchFamily="34" charset="0"/>
                        </a:rPr>
                        <a:t>Dept</a:t>
                      </a: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100" b="0" i="0" u="none" strike="noStrike" dirty="0">
                          <a:solidFill>
                            <a:srgbClr val="000000"/>
                          </a:solidFill>
                          <a:effectLst/>
                          <a:latin typeface="Arial" panose="020B0604020202020204" pitchFamily="34" charset="0"/>
                        </a:rPr>
                        <a:t>Articles</a:t>
                      </a: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100" b="0" i="0" u="none" strike="noStrike" dirty="0">
                          <a:solidFill>
                            <a:srgbClr val="000000"/>
                          </a:solidFill>
                          <a:effectLst/>
                          <a:latin typeface="Arial" panose="020B0604020202020204" pitchFamily="34" charset="0"/>
                        </a:rPr>
                        <a:t>Chapters</a:t>
                      </a: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100" b="0" i="0" u="none" strike="noStrike" dirty="0">
                          <a:solidFill>
                            <a:srgbClr val="000000"/>
                          </a:solidFill>
                          <a:effectLst/>
                          <a:latin typeface="Arial" panose="020B0604020202020204" pitchFamily="34" charset="0"/>
                        </a:rPr>
                        <a:t>Present-</a:t>
                      </a:r>
                    </a:p>
                    <a:p>
                      <a:pPr algn="ctr" fontAlgn="ctr"/>
                      <a:r>
                        <a:rPr lang="en-US" sz="1100" b="0" i="0" u="none" strike="noStrike" dirty="0" err="1">
                          <a:solidFill>
                            <a:srgbClr val="000000"/>
                          </a:solidFill>
                          <a:effectLst/>
                          <a:latin typeface="Arial" panose="020B0604020202020204" pitchFamily="34" charset="0"/>
                        </a:rPr>
                        <a:t>ations</a:t>
                      </a:r>
                      <a:endParaRPr lang="en-US" sz="11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100" b="0" i="0" u="none" strike="noStrike" dirty="0">
                          <a:solidFill>
                            <a:srgbClr val="000000"/>
                          </a:solidFill>
                          <a:effectLst/>
                          <a:latin typeface="Arial" panose="020B0604020202020204" pitchFamily="34" charset="0"/>
                        </a:rPr>
                        <a:t>Proceed-</a:t>
                      </a:r>
                      <a:r>
                        <a:rPr lang="en-US" sz="1100" b="0" i="0" u="none" strike="noStrike" dirty="0" err="1">
                          <a:solidFill>
                            <a:srgbClr val="000000"/>
                          </a:solidFill>
                          <a:effectLst/>
                          <a:latin typeface="Arial" panose="020B0604020202020204" pitchFamily="34" charset="0"/>
                        </a:rPr>
                        <a:t>ings</a:t>
                      </a:r>
                      <a:endParaRPr lang="en-US" sz="11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100" b="0" i="0" u="none" strike="noStrike" dirty="0">
                          <a:solidFill>
                            <a:srgbClr val="000000"/>
                          </a:solidFill>
                          <a:effectLst/>
                          <a:latin typeface="Arial" panose="020B0604020202020204" pitchFamily="34" charset="0"/>
                        </a:rPr>
                        <a:t>Grants</a:t>
                      </a: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100" b="0" i="0" u="none" strike="noStrike" dirty="0">
                          <a:solidFill>
                            <a:srgbClr val="000000"/>
                          </a:solidFill>
                          <a:effectLst/>
                          <a:latin typeface="Arial" panose="020B0604020202020204" pitchFamily="34" charset="0"/>
                        </a:rPr>
                        <a:t>Books</a:t>
                      </a: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100" b="0" i="0" u="none" strike="noStrike" dirty="0">
                          <a:solidFill>
                            <a:srgbClr val="000000"/>
                          </a:solidFill>
                          <a:effectLst/>
                          <a:latin typeface="Arial" panose="020B0604020202020204" pitchFamily="34" charset="0"/>
                        </a:rPr>
                        <a:t>Articles </a:t>
                      </a:r>
                    </a:p>
                    <a:p>
                      <a:pPr algn="ctr" fontAlgn="ctr"/>
                      <a:r>
                        <a:rPr lang="en-US" sz="1100" b="0" i="0" u="none" strike="noStrike" dirty="0">
                          <a:solidFill>
                            <a:srgbClr val="000000"/>
                          </a:solidFill>
                          <a:effectLst/>
                          <a:latin typeface="Arial" panose="020B0604020202020204" pitchFamily="34" charset="0"/>
                        </a:rPr>
                        <a:t>In</a:t>
                      </a:r>
                    </a:p>
                    <a:p>
                      <a:pPr algn="ctr" fontAlgn="ctr"/>
                      <a:r>
                        <a:rPr lang="en-US" sz="1100" b="0" i="0" u="none" strike="noStrike" dirty="0">
                          <a:solidFill>
                            <a:srgbClr val="000000"/>
                          </a:solidFill>
                          <a:effectLst/>
                          <a:latin typeface="Arial" panose="020B0604020202020204" pitchFamily="34" charset="0"/>
                        </a:rPr>
                        <a:t>Progress</a:t>
                      </a: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100" b="0" i="0" u="none" strike="noStrike" dirty="0">
                          <a:solidFill>
                            <a:srgbClr val="000000"/>
                          </a:solidFill>
                          <a:effectLst/>
                          <a:latin typeface="Arial" panose="020B0604020202020204" pitchFamily="34" charset="0"/>
                        </a:rPr>
                        <a:t>Other</a:t>
                      </a: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tc>
                  <a:txBody>
                    <a:bodyPr/>
                    <a:lstStyle/>
                    <a:p>
                      <a:pPr algn="ctr" fontAlgn="ctr"/>
                      <a:r>
                        <a:rPr lang="en-US" sz="1100" b="1" i="0" u="none" strike="noStrike" dirty="0">
                          <a:solidFill>
                            <a:srgbClr val="000000"/>
                          </a:solidFill>
                          <a:effectLst/>
                          <a:latin typeface="Arial" panose="020B0604020202020204" pitchFamily="34" charset="0"/>
                        </a:rPr>
                        <a:t>Total</a:t>
                      </a: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E2E2E2"/>
                    </a:solidFill>
                  </a:tcPr>
                </a:tc>
                <a:extLst>
                  <a:ext uri="{0D108BD9-81ED-4DB2-BD59-A6C34878D82A}">
                    <a16:rowId xmlns:a16="http://schemas.microsoft.com/office/drawing/2014/main" val="10001"/>
                  </a:ext>
                </a:extLst>
              </a:tr>
              <a:tr h="304800">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ACC</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26</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 7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3</a:t>
                      </a: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1 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1 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10 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4</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52</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10002"/>
                  </a:ext>
                </a:extLst>
              </a:tr>
              <a:tr h="304800">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FIL</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 20 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1</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21</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2</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34 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3</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81</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10003"/>
                  </a:ext>
                </a:extLst>
              </a:tr>
              <a:tr h="304800">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MKT</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19</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1</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13</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 11</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1</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34 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79</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10004"/>
                  </a:ext>
                </a:extLst>
              </a:tr>
              <a:tr h="600075">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MQM</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 22</a:t>
                      </a: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 2 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29</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 15</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10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29 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Times New Roman" panose="02020603050405020304" pitchFamily="18" charset="0"/>
                        </a:rPr>
                        <a:t>3 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110</a:t>
                      </a: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10005"/>
                  </a:ext>
                </a:extLst>
              </a:tr>
              <a:tr h="600075">
                <a:tc>
                  <a:txBody>
                    <a:bodyPr/>
                    <a:lstStyle/>
                    <a:p>
                      <a:pPr algn="ctr" fontAlgn="ctr"/>
                      <a:r>
                        <a:rPr lang="en-US" sz="1400" b="1" i="0" u="none" strike="noStrike" dirty="0">
                          <a:solidFill>
                            <a:srgbClr val="000000"/>
                          </a:solidFill>
                          <a:effectLst/>
                          <a:latin typeface="Arial" panose="020B0604020202020204" pitchFamily="34" charset="0"/>
                          <a:ea typeface="Times New Roman" panose="02020603050405020304" pitchFamily="18" charset="0"/>
                        </a:rPr>
                        <a:t>Total</a:t>
                      </a:r>
                      <a:endParaRPr lang="en-US" sz="1400" b="1"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400" b="1" i="0" u="none" strike="noStrike" dirty="0">
                          <a:solidFill>
                            <a:srgbClr val="000000"/>
                          </a:solidFill>
                          <a:effectLst/>
                          <a:latin typeface="Arial" panose="020B0604020202020204" pitchFamily="34" charset="0"/>
                          <a:ea typeface="Times New Roman" panose="02020603050405020304" pitchFamily="18" charset="0"/>
                        </a:rPr>
                        <a:t> 87</a:t>
                      </a:r>
                      <a:endParaRPr lang="en-US" sz="1400" b="1"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400" b="1" i="0" u="none" strike="noStrike" dirty="0">
                          <a:solidFill>
                            <a:srgbClr val="000000"/>
                          </a:solidFill>
                          <a:effectLst/>
                          <a:latin typeface="Arial" panose="020B0604020202020204" pitchFamily="34" charset="0"/>
                          <a:ea typeface="Times New Roman" panose="02020603050405020304" pitchFamily="18" charset="0"/>
                        </a:rPr>
                        <a:t> 4</a:t>
                      </a:r>
                      <a:endParaRPr lang="en-US" sz="1400" b="1"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400" b="1" i="0" u="none" strike="noStrike" dirty="0">
                          <a:solidFill>
                            <a:srgbClr val="000000"/>
                          </a:solidFill>
                          <a:effectLst/>
                          <a:latin typeface="Arial" panose="020B0604020202020204" pitchFamily="34" charset="0"/>
                          <a:ea typeface="Times New Roman" panose="02020603050405020304" pitchFamily="18" charset="0"/>
                        </a:rPr>
                        <a:t> 70</a:t>
                      </a:r>
                      <a:endParaRPr lang="en-US" sz="1400" b="1"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400" b="1" i="0" u="none" strike="noStrike" dirty="0">
                          <a:solidFill>
                            <a:srgbClr val="000000"/>
                          </a:solidFill>
                          <a:effectLst/>
                          <a:latin typeface="Arial" panose="020B0604020202020204" pitchFamily="34" charset="0"/>
                          <a:ea typeface="Times New Roman" panose="02020603050405020304" pitchFamily="18" charset="0"/>
                        </a:rPr>
                        <a:t> 29</a:t>
                      </a:r>
                      <a:endParaRPr lang="en-US" sz="1400" b="1"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400" b="1" i="0" u="none" strike="noStrike" dirty="0">
                          <a:solidFill>
                            <a:srgbClr val="000000"/>
                          </a:solidFill>
                          <a:effectLst/>
                          <a:latin typeface="Arial" panose="020B0604020202020204" pitchFamily="34" charset="0"/>
                          <a:ea typeface="Times New Roman" panose="02020603050405020304" pitchFamily="18" charset="0"/>
                        </a:rPr>
                        <a:t> 14</a:t>
                      </a:r>
                      <a:endParaRPr lang="en-US" sz="1400" b="1"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400" b="1" i="0" u="none" strike="noStrike" dirty="0">
                          <a:solidFill>
                            <a:srgbClr val="000000"/>
                          </a:solidFill>
                          <a:effectLst/>
                          <a:latin typeface="Arial" panose="020B0604020202020204" pitchFamily="34" charset="0"/>
                          <a:ea typeface="Times New Roman" panose="02020603050405020304" pitchFamily="18" charset="0"/>
                        </a:rPr>
                        <a:t> 1</a:t>
                      </a:r>
                      <a:endParaRPr lang="en-US" sz="1400" b="1"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400" b="1" i="0" u="none" strike="noStrike" dirty="0">
                          <a:solidFill>
                            <a:srgbClr val="000000"/>
                          </a:solidFill>
                          <a:effectLst/>
                          <a:latin typeface="Arial" panose="020B0604020202020204" pitchFamily="34" charset="0"/>
                          <a:ea typeface="Times New Roman" panose="02020603050405020304" pitchFamily="18" charset="0"/>
                        </a:rPr>
                        <a:t>107  </a:t>
                      </a:r>
                      <a:endParaRPr lang="en-US" sz="1400" b="1"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400" b="1" i="0" u="none" strike="noStrike" dirty="0">
                          <a:solidFill>
                            <a:srgbClr val="000000"/>
                          </a:solidFill>
                          <a:effectLst/>
                          <a:latin typeface="Arial" panose="020B0604020202020204" pitchFamily="34" charset="0"/>
                          <a:ea typeface="Times New Roman" panose="02020603050405020304" pitchFamily="18" charset="0"/>
                        </a:rPr>
                        <a:t> 10</a:t>
                      </a:r>
                      <a:endParaRPr lang="en-US" sz="1400" b="1"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tc>
                  <a:txBody>
                    <a:bodyPr/>
                    <a:lstStyle/>
                    <a:p>
                      <a:pPr algn="ctr" fontAlgn="ctr"/>
                      <a:r>
                        <a:rPr lang="en-US" sz="1400" b="1" i="0" u="none" strike="noStrike" dirty="0">
                          <a:solidFill>
                            <a:srgbClr val="000000"/>
                          </a:solidFill>
                          <a:effectLst/>
                          <a:latin typeface="Arial" panose="020B0604020202020204" pitchFamily="34" charset="0"/>
                          <a:ea typeface="Times New Roman" panose="02020603050405020304" pitchFamily="18" charset="0"/>
                        </a:rPr>
                        <a:t>322</a:t>
                      </a:r>
                      <a:endParaRPr lang="en-US" sz="1400" b="1" i="0" u="none" strike="noStrike" dirty="0">
                        <a:solidFill>
                          <a:srgbClr val="000000"/>
                        </a:solidFill>
                        <a:effectLst/>
                        <a:latin typeface="Arial" panose="020B0604020202020204" pitchFamily="34" charset="0"/>
                      </a:endParaRPr>
                    </a:p>
                  </a:txBody>
                  <a:tcPr marL="0" marR="0" marT="0" marB="0" anchor="ctr">
                    <a:lnL w="12700" cap="flat" cmpd="sng" algn="ctr">
                      <a:solidFill>
                        <a:srgbClr val="CDCDCD"/>
                      </a:solidFill>
                      <a:prstDash val="solid"/>
                      <a:round/>
                      <a:headEnd type="none" w="med" len="med"/>
                      <a:tailEnd type="none" w="med" len="med"/>
                    </a:lnL>
                    <a:lnR w="12700" cap="flat" cmpd="sng" algn="ctr">
                      <a:solidFill>
                        <a:srgbClr val="CDCDCD"/>
                      </a:solidFill>
                      <a:prstDash val="solid"/>
                      <a:round/>
                      <a:headEnd type="none" w="med" len="med"/>
                      <a:tailEnd type="none" w="med" len="med"/>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bl>
          </a:graphicData>
        </a:graphic>
      </p:graphicFrame>
      <p:sp>
        <p:nvSpPr>
          <p:cNvPr id="11" name="Title 1"/>
          <p:cNvSpPr txBox="1">
            <a:spLocks/>
          </p:cNvSpPr>
          <p:nvPr/>
        </p:nvSpPr>
        <p:spPr>
          <a:xfrm>
            <a:off x="1871933" y="857018"/>
            <a:ext cx="7272067" cy="8831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2800" b="1" dirty="0">
                <a:latin typeface="Arial" charset="0"/>
                <a:ea typeface="Arial" charset="0"/>
                <a:cs typeface="Arial" charset="0"/>
              </a:rPr>
              <a:t>Employ an excellent faculty and staff </a:t>
            </a:r>
            <a:br>
              <a:rPr lang="en-US" sz="2000" b="1" dirty="0">
                <a:latin typeface="Arial" charset="0"/>
                <a:ea typeface="Arial" charset="0"/>
                <a:cs typeface="Arial" charset="0"/>
              </a:rPr>
            </a:br>
            <a:r>
              <a:rPr lang="en-US" sz="2800" b="1" dirty="0">
                <a:latin typeface="Arial" charset="0"/>
                <a:ea typeface="Arial" charset="0"/>
                <a:cs typeface="Arial" charset="0"/>
              </a:rPr>
              <a:t>who meet the needs of COB </a:t>
            </a:r>
          </a:p>
          <a:p>
            <a:r>
              <a:rPr lang="en-US" sz="2800" b="1" dirty="0">
                <a:latin typeface="Arial" charset="0"/>
                <a:ea typeface="Arial" charset="0"/>
                <a:cs typeface="Arial" charset="0"/>
              </a:rPr>
              <a:t>stakeholders</a:t>
            </a:r>
          </a:p>
        </p:txBody>
      </p:sp>
      <p:sp>
        <p:nvSpPr>
          <p:cNvPr id="16" name="Rectangle 15"/>
          <p:cNvSpPr/>
          <p:nvPr/>
        </p:nvSpPr>
        <p:spPr>
          <a:xfrm rot="20646252">
            <a:off x="7617905" y="4548867"/>
            <a:ext cx="772302" cy="463216"/>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p:nvPr/>
        </p:nvSpPr>
        <p:spPr>
          <a:xfrm rot="20622896">
            <a:off x="7867608" y="1096437"/>
            <a:ext cx="1308350" cy="1308352"/>
          </a:xfrm>
          <a:prstGeom prst="ellipse">
            <a:avLst/>
          </a:prstGeom>
          <a:gradFill>
            <a:gsLst>
              <a:gs pos="0">
                <a:srgbClr val="C00000"/>
              </a:gs>
              <a:gs pos="35000">
                <a:srgbClr val="FF0000"/>
              </a:gs>
              <a:gs pos="100000">
                <a:srgbClr val="F9B1BA"/>
              </a:gs>
            </a:gsLst>
          </a:gradFill>
          <a:ln>
            <a:noFill/>
          </a:ln>
        </p:spPr>
        <p:style>
          <a:lnRef idx="1">
            <a:schemeClr val="dk1"/>
          </a:lnRef>
          <a:fillRef idx="2">
            <a:schemeClr val="dk1"/>
          </a:fillRef>
          <a:effectRef idx="1">
            <a:schemeClr val="dk1"/>
          </a:effectRef>
          <a:fontRef idx="minor">
            <a:schemeClr val="dk1"/>
          </a:fontRef>
        </p:style>
      </p:sp>
      <p:sp>
        <p:nvSpPr>
          <p:cNvPr id="22" name="Oval 4"/>
          <p:cNvSpPr/>
          <p:nvPr/>
        </p:nvSpPr>
        <p:spPr>
          <a:xfrm rot="20622896">
            <a:off x="7874913" y="1436044"/>
            <a:ext cx="1295604" cy="63551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tx1"/>
          </a:fontRef>
        </p:style>
        <p:txBody>
          <a:bodyPr spcFirstLastPara="0" vert="horz" wrap="square" lIns="33020" tIns="33020" rIns="33020" bIns="33020" numCol="1" spcCol="1270" anchor="ctr" anchorCtr="0">
            <a:noAutofit/>
          </a:bodyPr>
          <a:lstStyle/>
          <a:p>
            <a:pPr algn="ctr" defTabSz="1155700">
              <a:lnSpc>
                <a:spcPct val="90000"/>
              </a:lnSpc>
              <a:spcBef>
                <a:spcPct val="0"/>
              </a:spcBef>
              <a:spcAft>
                <a:spcPct val="35000"/>
              </a:spcAft>
            </a:pPr>
            <a:r>
              <a:rPr lang="en-US" sz="1200" b="1" dirty="0">
                <a:solidFill>
                  <a:schemeClr val="bg1"/>
                </a:solidFill>
                <a:latin typeface="Arial" charset="0"/>
                <a:ea typeface="Arial" charset="0"/>
                <a:cs typeface="Arial" charset="0"/>
              </a:rPr>
              <a:t>DEEP </a:t>
            </a:r>
          </a:p>
          <a:p>
            <a:pPr algn="ctr" defTabSz="1155700">
              <a:lnSpc>
                <a:spcPct val="90000"/>
              </a:lnSpc>
              <a:spcBef>
                <a:spcPct val="0"/>
              </a:spcBef>
              <a:spcAft>
                <a:spcPct val="35000"/>
              </a:spcAft>
            </a:pPr>
            <a:r>
              <a:rPr lang="en-US" sz="1200" b="1" dirty="0">
                <a:solidFill>
                  <a:schemeClr val="bg1"/>
                </a:solidFill>
                <a:latin typeface="Arial" charset="0"/>
                <a:ea typeface="Arial" charset="0"/>
                <a:cs typeface="Arial" charset="0"/>
              </a:rPr>
              <a:t>CONTENT </a:t>
            </a:r>
          </a:p>
          <a:p>
            <a:pPr algn="ctr" defTabSz="1155700">
              <a:lnSpc>
                <a:spcPct val="90000"/>
              </a:lnSpc>
              <a:spcBef>
                <a:spcPct val="0"/>
              </a:spcBef>
              <a:spcAft>
                <a:spcPct val="35000"/>
              </a:spcAft>
            </a:pPr>
            <a:r>
              <a:rPr lang="en-US" sz="1200" b="1" dirty="0">
                <a:solidFill>
                  <a:schemeClr val="bg1"/>
                </a:solidFill>
                <a:latin typeface="Arial" charset="0"/>
                <a:ea typeface="Arial" charset="0"/>
                <a:cs typeface="Arial" charset="0"/>
              </a:rPr>
              <a:t>KNOWLEDGE</a:t>
            </a:r>
          </a:p>
        </p:txBody>
      </p:sp>
      <p:sp>
        <p:nvSpPr>
          <p:cNvPr id="15" name="Rectangle 14">
            <a:extLst>
              <a:ext uri="{FF2B5EF4-FFF2-40B4-BE49-F238E27FC236}">
                <a16:creationId xmlns:a16="http://schemas.microsoft.com/office/drawing/2014/main" id="{A46FDB3F-124F-9F48-B37E-B860858F3CFA}"/>
              </a:ext>
            </a:extLst>
          </p:cNvPr>
          <p:cNvSpPr/>
          <p:nvPr/>
        </p:nvSpPr>
        <p:spPr>
          <a:xfrm>
            <a:off x="107575" y="1295553"/>
            <a:ext cx="1544354" cy="2415213"/>
          </a:xfrm>
          <a:prstGeom prst="rect">
            <a:avLst/>
          </a:prstGeom>
        </p:spPr>
        <p:txBody>
          <a:bodyPr wrap="square">
            <a:spAutoFit/>
          </a:bodyPr>
          <a:lstStyle/>
          <a:p>
            <a:pPr>
              <a:lnSpc>
                <a:spcPct val="107000"/>
              </a:lnSpc>
              <a:spcAft>
                <a:spcPts val="800"/>
              </a:spcAft>
            </a:pPr>
            <a:r>
              <a:rPr lang="en-US" sz="2400" b="1" dirty="0">
                <a:solidFill>
                  <a:schemeClr val="bg1"/>
                </a:solidFill>
                <a:latin typeface="Arial" charset="0"/>
                <a:ea typeface="Arial" charset="0"/>
                <a:cs typeface="Arial" charset="0"/>
              </a:rPr>
              <a:t>Goal Two</a:t>
            </a:r>
            <a:endParaRPr lang="en-US" sz="1600" b="1" dirty="0">
              <a:solidFill>
                <a:schemeClr val="bg1"/>
              </a:solidFill>
              <a:latin typeface="Arial" charset="0"/>
              <a:ea typeface="Arial" charset="0"/>
              <a:cs typeface="Arial" charset="0"/>
            </a:endParaRPr>
          </a:p>
          <a:p>
            <a:pPr lvl="0">
              <a:lnSpc>
                <a:spcPct val="107000"/>
              </a:lnSpc>
              <a:spcAft>
                <a:spcPts val="800"/>
              </a:spcAft>
            </a:pPr>
            <a:r>
              <a:rPr lang="en-US" sz="1600" dirty="0">
                <a:solidFill>
                  <a:prstClr val="white"/>
                </a:solidFill>
                <a:latin typeface="Arial" charset="0"/>
                <a:ea typeface="Arial" charset="0"/>
                <a:cs typeface="Arial" charset="0"/>
              </a:rPr>
              <a:t>Create a workplace that encourages and rewards excellence among faculty and staff.</a:t>
            </a:r>
          </a:p>
        </p:txBody>
      </p:sp>
    </p:spTree>
    <p:extLst>
      <p:ext uri="{BB962C8B-B14F-4D97-AF65-F5344CB8AC3E}">
        <p14:creationId xmlns:p14="http://schemas.microsoft.com/office/powerpoint/2010/main" val="1194376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solidFill>
                  <a:prstClr val="black">
                    <a:tint val="75000"/>
                  </a:prstClr>
                </a:solidFill>
              </a:rPr>
              <a:pPr/>
              <a:t>13</a:t>
            </a:fld>
            <a:endParaRPr lang="en-US" dirty="0">
              <a:solidFill>
                <a:prstClr val="black">
                  <a:tint val="75000"/>
                </a:prstClr>
              </a:solidFill>
            </a:endParaRPr>
          </a:p>
        </p:txBody>
      </p:sp>
      <p:sp>
        <p:nvSpPr>
          <p:cNvPr id="6" name="TextBox 5"/>
          <p:cNvSpPr txBox="1"/>
          <p:nvPr/>
        </p:nvSpPr>
        <p:spPr>
          <a:xfrm>
            <a:off x="1953711" y="1295553"/>
            <a:ext cx="4705274"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latin typeface="Arial" charset="0"/>
                <a:ea typeface="Arial" charset="0"/>
                <a:cs typeface="Arial" charset="0"/>
              </a:rPr>
              <a:t>COB faculty represent many countries from around the world</a:t>
            </a:r>
          </a:p>
          <a:p>
            <a:pPr marL="285750" indent="-285750">
              <a:buFont typeface="Arial" panose="020B0604020202020204" pitchFamily="34" charset="0"/>
              <a:buChar char="•"/>
            </a:pPr>
            <a:endParaRPr lang="en-US" dirty="0">
              <a:solidFill>
                <a:srgbClr val="C00000"/>
              </a:solidFill>
              <a:latin typeface="Arial" charset="0"/>
              <a:ea typeface="Arial" charset="0"/>
              <a:cs typeface="Arial" charset="0"/>
            </a:endParaRPr>
          </a:p>
          <a:p>
            <a:pPr marL="285750" indent="-285750">
              <a:buFont typeface="Arial" panose="020B0604020202020204" pitchFamily="34" charset="0"/>
              <a:buChar char="•"/>
            </a:pPr>
            <a:r>
              <a:rPr lang="en-US" dirty="0">
                <a:solidFill>
                  <a:srgbClr val="C00000"/>
                </a:solidFill>
                <a:latin typeface="Arial" charset="0"/>
                <a:ea typeface="Arial" charset="0"/>
                <a:cs typeface="Arial" charset="0"/>
              </a:rPr>
              <a:t>Students in the National Association of Black Accountants (NABA) have attended events and conferences</a:t>
            </a:r>
          </a:p>
          <a:p>
            <a:pPr marL="285750" indent="-285750">
              <a:buFont typeface="Arial" panose="020B0604020202020204" pitchFamily="34" charset="0"/>
              <a:buChar char="•"/>
            </a:pPr>
            <a:endParaRPr lang="en-US" dirty="0">
              <a:solidFill>
                <a:srgbClr val="C00000"/>
              </a:solidFill>
              <a:latin typeface="Arial" charset="0"/>
              <a:ea typeface="Arial" charset="0"/>
              <a:cs typeface="Arial" charset="0"/>
            </a:endParaRPr>
          </a:p>
          <a:p>
            <a:pPr marL="285750" indent="-285750">
              <a:buFont typeface="Arial" panose="020B0604020202020204" pitchFamily="34" charset="0"/>
              <a:buChar char="•"/>
            </a:pPr>
            <a:r>
              <a:rPr lang="en-US" dirty="0">
                <a:solidFill>
                  <a:srgbClr val="C00000"/>
                </a:solidFill>
                <a:latin typeface="Arial" charset="0"/>
                <a:ea typeface="Arial" charset="0"/>
                <a:cs typeface="Arial" charset="0"/>
              </a:rPr>
              <a:t>Marketing Chair Horace Melton will lead a team dedicated to designating specific activities to put ISU’s Educate-Connect-Elevate strategic plan </a:t>
            </a:r>
            <a:r>
              <a:rPr lang="en-US" i="1" dirty="0">
                <a:solidFill>
                  <a:srgbClr val="C00000"/>
                </a:solidFill>
                <a:latin typeface="Arial" charset="0"/>
                <a:ea typeface="Arial" charset="0"/>
                <a:cs typeface="Arial" charset="0"/>
              </a:rPr>
              <a:t>and</a:t>
            </a:r>
            <a:r>
              <a:rPr lang="en-US" dirty="0">
                <a:solidFill>
                  <a:srgbClr val="C00000"/>
                </a:solidFill>
                <a:latin typeface="Arial" charset="0"/>
                <a:ea typeface="Arial" charset="0"/>
                <a:cs typeface="Arial" charset="0"/>
              </a:rPr>
              <a:t> the COB’s diversity and core values into practice</a:t>
            </a:r>
          </a:p>
        </p:txBody>
      </p:sp>
      <p:sp>
        <p:nvSpPr>
          <p:cNvPr id="10" name="Rectangle 9">
            <a:extLst>
              <a:ext uri="{FF2B5EF4-FFF2-40B4-BE49-F238E27FC236}">
                <a16:creationId xmlns:a16="http://schemas.microsoft.com/office/drawing/2014/main" id="{41E08479-D8DE-2C45-A0CF-CBF1543ACB14}"/>
              </a:ext>
            </a:extLst>
          </p:cNvPr>
          <p:cNvSpPr/>
          <p:nvPr/>
        </p:nvSpPr>
        <p:spPr>
          <a:xfrm>
            <a:off x="107575" y="1295553"/>
            <a:ext cx="1544354" cy="3073855"/>
          </a:xfrm>
          <a:prstGeom prst="rect">
            <a:avLst/>
          </a:prstGeom>
        </p:spPr>
        <p:txBody>
          <a:bodyPr wrap="square">
            <a:spAutoFit/>
          </a:bodyPr>
          <a:lstStyle/>
          <a:p>
            <a:pPr>
              <a:lnSpc>
                <a:spcPct val="107000"/>
              </a:lnSpc>
              <a:spcAft>
                <a:spcPts val="800"/>
              </a:spcAft>
            </a:pPr>
            <a:r>
              <a:rPr lang="en-US" sz="2400" b="1" dirty="0">
                <a:solidFill>
                  <a:schemeClr val="bg1"/>
                </a:solidFill>
                <a:latin typeface="Arial" charset="0"/>
                <a:ea typeface="Arial" charset="0"/>
                <a:cs typeface="Arial" charset="0"/>
              </a:rPr>
              <a:t>Goal Three</a:t>
            </a:r>
            <a:endParaRPr lang="en-US" sz="1600" b="1" dirty="0">
              <a:solidFill>
                <a:schemeClr val="bg1"/>
              </a:solidFill>
              <a:latin typeface="Arial" charset="0"/>
              <a:ea typeface="Arial" charset="0"/>
              <a:cs typeface="Arial" charset="0"/>
            </a:endParaRPr>
          </a:p>
          <a:p>
            <a:pPr lvl="0">
              <a:lnSpc>
                <a:spcPct val="107000"/>
              </a:lnSpc>
              <a:spcAft>
                <a:spcPts val="800"/>
              </a:spcAft>
            </a:pPr>
            <a:r>
              <a:rPr lang="en-US" sz="1600" dirty="0">
                <a:solidFill>
                  <a:prstClr val="white"/>
                </a:solidFill>
                <a:latin typeface="Arial" charset="0"/>
                <a:ea typeface="Arial" charset="0"/>
                <a:cs typeface="Arial" charset="0"/>
              </a:rPr>
              <a:t>Create an engaging and committed culture of diversity and inclusion across multiple dimensions.</a:t>
            </a:r>
          </a:p>
        </p:txBody>
      </p:sp>
      <p:pic>
        <p:nvPicPr>
          <p:cNvPr id="9" name="Picture 8">
            <a:extLst>
              <a:ext uri="{FF2B5EF4-FFF2-40B4-BE49-F238E27FC236}">
                <a16:creationId xmlns:a16="http://schemas.microsoft.com/office/drawing/2014/main" id="{C96353CD-DA48-8D45-BD6C-3F597EBA8E1A}"/>
              </a:ext>
            </a:extLst>
          </p:cNvPr>
          <p:cNvPicPr>
            <a:picLocks/>
          </p:cNvPicPr>
          <p:nvPr/>
        </p:nvPicPr>
        <p:blipFill>
          <a:blip r:embed="rId2"/>
          <a:stretch>
            <a:fillRect/>
          </a:stretch>
        </p:blipFill>
        <p:spPr>
          <a:xfrm rot="281023">
            <a:off x="6722638" y="470860"/>
            <a:ext cx="1627634" cy="1625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E163870-CA4A-AC41-82D5-739B583923BC}"/>
              </a:ext>
            </a:extLst>
          </p:cNvPr>
          <p:cNvPicPr>
            <a:picLocks/>
          </p:cNvPicPr>
          <p:nvPr/>
        </p:nvPicPr>
        <p:blipFill>
          <a:blip r:embed="rId3"/>
          <a:stretch>
            <a:fillRect/>
          </a:stretch>
        </p:blipFill>
        <p:spPr>
          <a:xfrm rot="499078">
            <a:off x="7046489" y="1941286"/>
            <a:ext cx="1331894" cy="1281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2006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solidFill>
                  <a:prstClr val="black">
                    <a:tint val="75000"/>
                  </a:prstClr>
                </a:solidFill>
              </a:rPr>
              <a:pPr/>
              <a:t>14</a:t>
            </a:fld>
            <a:endParaRPr lang="en-US" dirty="0">
              <a:solidFill>
                <a:prstClr val="black">
                  <a:tint val="75000"/>
                </a:prstClr>
              </a:solidFill>
            </a:endParaRPr>
          </a:p>
        </p:txBody>
      </p:sp>
      <p:sp>
        <p:nvSpPr>
          <p:cNvPr id="6" name="TextBox 5"/>
          <p:cNvSpPr txBox="1"/>
          <p:nvPr/>
        </p:nvSpPr>
        <p:spPr>
          <a:xfrm>
            <a:off x="1953711" y="1295553"/>
            <a:ext cx="4108042" cy="3970318"/>
          </a:xfrm>
          <a:prstGeom prst="rect">
            <a:avLst/>
          </a:prstGeom>
          <a:noFill/>
        </p:spPr>
        <p:txBody>
          <a:bodyPr wrap="square" rtlCol="0">
            <a:spAutoFit/>
          </a:bodyPr>
          <a:lstStyle/>
          <a:p>
            <a:r>
              <a:rPr lang="en-US" b="1" dirty="0">
                <a:solidFill>
                  <a:srgbClr val="C00000"/>
                </a:solidFill>
                <a:latin typeface="Arial" charset="0"/>
                <a:ea typeface="Arial" charset="0"/>
                <a:cs typeface="Arial" charset="0"/>
              </a:rPr>
              <a:t>Accounting and Financial </a:t>
            </a:r>
          </a:p>
          <a:p>
            <a:r>
              <a:rPr lang="en-US" b="1" dirty="0">
                <a:solidFill>
                  <a:srgbClr val="C00000"/>
                </a:solidFill>
                <a:latin typeface="Arial" charset="0"/>
                <a:ea typeface="Arial" charset="0"/>
                <a:cs typeface="Arial" charset="0"/>
              </a:rPr>
              <a:t>Women’s Alliance (AFWA)</a:t>
            </a:r>
          </a:p>
          <a:p>
            <a:pPr marL="285750" indent="-285750">
              <a:buFont typeface="Arial" panose="020B0604020202020204" pitchFamily="34" charset="0"/>
              <a:buChar char="•"/>
            </a:pPr>
            <a:endParaRPr lang="en-US" dirty="0">
              <a:solidFill>
                <a:srgbClr val="C00000"/>
              </a:solidFill>
              <a:latin typeface="Arial" charset="0"/>
              <a:ea typeface="Arial" charset="0"/>
              <a:cs typeface="Arial" charset="0"/>
            </a:endParaRPr>
          </a:p>
          <a:p>
            <a:pPr marL="285750" indent="-285750">
              <a:buFont typeface="Arial" panose="020B0604020202020204" pitchFamily="34" charset="0"/>
              <a:buChar char="•"/>
            </a:pPr>
            <a:r>
              <a:rPr lang="en-US" dirty="0">
                <a:solidFill>
                  <a:srgbClr val="C00000"/>
                </a:solidFill>
                <a:latin typeface="Arial" charset="0"/>
                <a:ea typeface="Arial" charset="0"/>
                <a:cs typeface="Arial" charset="0"/>
              </a:rPr>
              <a:t>Students in AFWA have attended numerous events and conferences</a:t>
            </a:r>
          </a:p>
          <a:p>
            <a:pPr marL="285750" indent="-285750">
              <a:buFont typeface="Arial" panose="020B0604020202020204" pitchFamily="34" charset="0"/>
              <a:buChar char="•"/>
            </a:pPr>
            <a:endParaRPr lang="en-US" dirty="0">
              <a:solidFill>
                <a:srgbClr val="C00000"/>
              </a:solidFill>
              <a:latin typeface="Arial" charset="0"/>
              <a:ea typeface="Arial" charset="0"/>
              <a:cs typeface="Arial" charset="0"/>
            </a:endParaRPr>
          </a:p>
          <a:p>
            <a:pPr marL="285750" indent="-285750">
              <a:buFont typeface="Arial" panose="020B0604020202020204" pitchFamily="34" charset="0"/>
              <a:buChar char="•"/>
            </a:pPr>
            <a:r>
              <a:rPr lang="en-US" dirty="0">
                <a:solidFill>
                  <a:srgbClr val="C00000"/>
                </a:solidFill>
                <a:latin typeface="Arial" charset="0"/>
                <a:ea typeface="Arial" charset="0"/>
                <a:cs typeface="Arial" charset="0"/>
              </a:rPr>
              <a:t>ISU students launched a nationally recognized book club on female leadership</a:t>
            </a:r>
          </a:p>
          <a:p>
            <a:pPr marL="285750" indent="-285750">
              <a:buFont typeface="Arial" panose="020B0604020202020204" pitchFamily="34" charset="0"/>
              <a:buChar char="•"/>
            </a:pPr>
            <a:endParaRPr lang="en-US" dirty="0">
              <a:solidFill>
                <a:srgbClr val="C00000"/>
              </a:solidFill>
              <a:latin typeface="Arial" charset="0"/>
              <a:ea typeface="Arial" charset="0"/>
              <a:cs typeface="Arial" charset="0"/>
            </a:endParaRPr>
          </a:p>
          <a:p>
            <a:pPr marL="285750" indent="-285750">
              <a:buFont typeface="Arial" panose="020B0604020202020204" pitchFamily="34" charset="0"/>
              <a:buChar char="•"/>
            </a:pPr>
            <a:r>
              <a:rPr lang="en-US" dirty="0">
                <a:solidFill>
                  <a:srgbClr val="C00000"/>
                </a:solidFill>
                <a:latin typeface="Arial" charset="0"/>
                <a:ea typeface="Arial" charset="0"/>
                <a:cs typeface="Arial" charset="0"/>
              </a:rPr>
              <a:t>Accounting Department Chair Debbie Seifert won the “Women Who Count Academic Professional Award” from AFWA</a:t>
            </a:r>
          </a:p>
        </p:txBody>
      </p:sp>
      <p:sp>
        <p:nvSpPr>
          <p:cNvPr id="10" name="Rectangle 9">
            <a:extLst>
              <a:ext uri="{FF2B5EF4-FFF2-40B4-BE49-F238E27FC236}">
                <a16:creationId xmlns:a16="http://schemas.microsoft.com/office/drawing/2014/main" id="{41E08479-D8DE-2C45-A0CF-CBF1543ACB14}"/>
              </a:ext>
            </a:extLst>
          </p:cNvPr>
          <p:cNvSpPr/>
          <p:nvPr/>
        </p:nvSpPr>
        <p:spPr>
          <a:xfrm>
            <a:off x="107575" y="1295553"/>
            <a:ext cx="1544354" cy="3073855"/>
          </a:xfrm>
          <a:prstGeom prst="rect">
            <a:avLst/>
          </a:prstGeom>
        </p:spPr>
        <p:txBody>
          <a:bodyPr wrap="square">
            <a:spAutoFit/>
          </a:bodyPr>
          <a:lstStyle/>
          <a:p>
            <a:pPr>
              <a:lnSpc>
                <a:spcPct val="107000"/>
              </a:lnSpc>
              <a:spcAft>
                <a:spcPts val="800"/>
              </a:spcAft>
            </a:pPr>
            <a:r>
              <a:rPr lang="en-US" sz="2400" b="1" dirty="0">
                <a:solidFill>
                  <a:schemeClr val="bg1"/>
                </a:solidFill>
                <a:latin typeface="Arial" charset="0"/>
                <a:ea typeface="Arial" charset="0"/>
                <a:cs typeface="Arial" charset="0"/>
              </a:rPr>
              <a:t>Goal Three</a:t>
            </a:r>
            <a:endParaRPr lang="en-US" sz="1600" b="1" dirty="0">
              <a:solidFill>
                <a:schemeClr val="bg1"/>
              </a:solidFill>
              <a:latin typeface="Arial" charset="0"/>
              <a:ea typeface="Arial" charset="0"/>
              <a:cs typeface="Arial" charset="0"/>
            </a:endParaRPr>
          </a:p>
          <a:p>
            <a:pPr lvl="0">
              <a:lnSpc>
                <a:spcPct val="107000"/>
              </a:lnSpc>
              <a:spcAft>
                <a:spcPts val="800"/>
              </a:spcAft>
            </a:pPr>
            <a:r>
              <a:rPr lang="en-US" sz="1600" dirty="0">
                <a:solidFill>
                  <a:prstClr val="white"/>
                </a:solidFill>
                <a:latin typeface="Arial" charset="0"/>
                <a:ea typeface="Arial" charset="0"/>
                <a:cs typeface="Arial" charset="0"/>
              </a:rPr>
              <a:t>Create an engaging and committed culture of diversity and inclusion across multiple dimensions.</a:t>
            </a:r>
          </a:p>
        </p:txBody>
      </p:sp>
      <p:pic>
        <p:nvPicPr>
          <p:cNvPr id="9" name="Picture 8">
            <a:extLst>
              <a:ext uri="{FF2B5EF4-FFF2-40B4-BE49-F238E27FC236}">
                <a16:creationId xmlns:a16="http://schemas.microsoft.com/office/drawing/2014/main" id="{D01FA497-FCED-D84F-B8A2-0DD01B8A2936}"/>
              </a:ext>
            </a:extLst>
          </p:cNvPr>
          <p:cNvPicPr>
            <a:picLocks/>
          </p:cNvPicPr>
          <p:nvPr/>
        </p:nvPicPr>
        <p:blipFill>
          <a:blip r:embed="rId2"/>
          <a:stretch>
            <a:fillRect/>
          </a:stretch>
        </p:blipFill>
        <p:spPr>
          <a:xfrm rot="21417203">
            <a:off x="6230467" y="701121"/>
            <a:ext cx="2351995" cy="3135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A6F4E87-8761-FD4A-B1CF-4E1AB23DF75B}"/>
              </a:ext>
            </a:extLst>
          </p:cNvPr>
          <p:cNvPicPr>
            <a:picLocks/>
          </p:cNvPicPr>
          <p:nvPr/>
        </p:nvPicPr>
        <p:blipFill>
          <a:blip r:embed="rId3"/>
          <a:stretch>
            <a:fillRect/>
          </a:stretch>
        </p:blipFill>
        <p:spPr>
          <a:xfrm rot="452296">
            <a:off x="6017739" y="3947815"/>
            <a:ext cx="2777451" cy="2083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984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t>15</a:t>
            </a:fld>
            <a:endParaRPr lang="en-US" dirty="0"/>
          </a:p>
        </p:txBody>
      </p:sp>
      <p:sp>
        <p:nvSpPr>
          <p:cNvPr id="13" name="TextBox 12"/>
          <p:cNvSpPr txBox="1"/>
          <p:nvPr/>
        </p:nvSpPr>
        <p:spPr>
          <a:xfrm>
            <a:off x="1890248" y="1480626"/>
            <a:ext cx="2224552" cy="1402885"/>
          </a:xfrm>
          <a:prstGeom prst="rect">
            <a:avLst/>
          </a:prstGeom>
          <a:noFill/>
        </p:spPr>
        <p:txBody>
          <a:bodyPr wrap="square" rtlCol="0">
            <a:spAutoFit/>
          </a:bodyPr>
          <a:lstStyle/>
          <a:p>
            <a:pPr marL="342900" marR="0" lvl="0" indent="-342900">
              <a:lnSpc>
                <a:spcPct val="115000"/>
              </a:lnSpc>
              <a:spcBef>
                <a:spcPts val="0"/>
              </a:spcBef>
              <a:spcAft>
                <a:spcPts val="1000"/>
              </a:spcAft>
              <a:buFont typeface="Symbol" panose="05050102010706020507" pitchFamily="18" charset="2"/>
              <a:buChar char=""/>
            </a:pPr>
            <a:r>
              <a:rPr lang="en-US" dirty="0">
                <a:solidFill>
                  <a:srgbClr val="C00000"/>
                </a:solidFill>
                <a:latin typeface="Arial" charset="0"/>
                <a:ea typeface="Arial" charset="0"/>
                <a:cs typeface="Arial" charset="0"/>
              </a:rPr>
              <a:t>COB graduation survey to track employment.</a:t>
            </a:r>
          </a:p>
          <a:p>
            <a:pPr marR="0" lvl="0">
              <a:lnSpc>
                <a:spcPct val="115000"/>
              </a:lnSpc>
              <a:spcBef>
                <a:spcPts val="0"/>
              </a:spcBef>
              <a:spcAft>
                <a:spcPts val="1000"/>
              </a:spcAft>
            </a:pPr>
            <a:r>
              <a:rPr lang="en-US" sz="1400" i="1" dirty="0">
                <a:solidFill>
                  <a:srgbClr val="C00000"/>
                </a:solidFill>
                <a:latin typeface="Arial" charset="0"/>
                <a:ea typeface="Arial" charset="0"/>
                <a:cs typeface="Arial" charset="0"/>
              </a:rPr>
              <a:t>       (May, 2018 results) </a:t>
            </a:r>
            <a:endParaRPr lang="en-US" sz="1200" i="1" dirty="0">
              <a:solidFill>
                <a:srgbClr val="C00000"/>
              </a:solidFill>
              <a:effectLst/>
              <a:latin typeface="Arial" charset="0"/>
              <a:ea typeface="Arial" charset="0"/>
              <a:cs typeface="Arial" charset="0"/>
            </a:endParaRPr>
          </a:p>
        </p:txBody>
      </p:sp>
      <p:pic>
        <p:nvPicPr>
          <p:cNvPr id="3" name="Picture 2"/>
          <p:cNvPicPr>
            <a:picLocks noChangeAspect="1"/>
          </p:cNvPicPr>
          <p:nvPr/>
        </p:nvPicPr>
        <p:blipFill>
          <a:blip r:embed="rId2"/>
          <a:stretch>
            <a:fillRect/>
          </a:stretch>
        </p:blipFill>
        <p:spPr>
          <a:xfrm>
            <a:off x="4206303" y="1689897"/>
            <a:ext cx="4430682" cy="3749038"/>
          </a:xfrm>
          <a:prstGeom prst="rect">
            <a:avLst/>
          </a:prstGeom>
        </p:spPr>
        <p:style>
          <a:lnRef idx="1">
            <a:schemeClr val="dk1"/>
          </a:lnRef>
          <a:fillRef idx="2">
            <a:schemeClr val="dk1"/>
          </a:fillRef>
          <a:effectRef idx="1">
            <a:schemeClr val="dk1"/>
          </a:effectRef>
          <a:fontRef idx="minor">
            <a:schemeClr val="dk1"/>
          </a:fontRef>
        </p:style>
      </p:pic>
      <p:sp>
        <p:nvSpPr>
          <p:cNvPr id="7" name="Oval 6"/>
          <p:cNvSpPr/>
          <p:nvPr/>
        </p:nvSpPr>
        <p:spPr>
          <a:xfrm>
            <a:off x="7254461" y="1480626"/>
            <a:ext cx="1414798" cy="4217116"/>
          </a:xfrm>
          <a:prstGeom prst="ellipse">
            <a:avLst/>
          </a:prstGeom>
          <a:noFill/>
          <a:ln w="730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1890248" y="529975"/>
            <a:ext cx="5684087" cy="8831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600" dirty="0">
                <a:latin typeface="Arial Bold" panose="020B0704020202020204" pitchFamily="34" charset="0"/>
                <a:cs typeface="Arial Bold" panose="020B0704020202020204" pitchFamily="34" charset="0"/>
              </a:rPr>
              <a:t>Select Accomplishments</a:t>
            </a:r>
          </a:p>
        </p:txBody>
      </p:sp>
      <p:sp>
        <p:nvSpPr>
          <p:cNvPr id="8" name="Rectangle 7">
            <a:extLst>
              <a:ext uri="{FF2B5EF4-FFF2-40B4-BE49-F238E27FC236}">
                <a16:creationId xmlns:a16="http://schemas.microsoft.com/office/drawing/2014/main" id="{4D952534-85CB-974B-99A8-F5423ABFC056}"/>
              </a:ext>
            </a:extLst>
          </p:cNvPr>
          <p:cNvSpPr/>
          <p:nvPr/>
        </p:nvSpPr>
        <p:spPr>
          <a:xfrm>
            <a:off x="117695" y="1289849"/>
            <a:ext cx="1522296" cy="3337324"/>
          </a:xfrm>
          <a:prstGeom prst="rect">
            <a:avLst/>
          </a:prstGeom>
        </p:spPr>
        <p:txBody>
          <a:bodyPr wrap="square">
            <a:spAutoFit/>
          </a:bodyPr>
          <a:lstStyle/>
          <a:p>
            <a:pPr>
              <a:lnSpc>
                <a:spcPct val="107000"/>
              </a:lnSpc>
              <a:spcAft>
                <a:spcPts val="800"/>
              </a:spcAft>
            </a:pPr>
            <a:r>
              <a:rPr lang="en-US" sz="2400" b="1" dirty="0">
                <a:solidFill>
                  <a:schemeClr val="bg1"/>
                </a:solidFill>
                <a:latin typeface="Arial" charset="0"/>
                <a:ea typeface="Arial" charset="0"/>
                <a:cs typeface="Arial" charset="0"/>
              </a:rPr>
              <a:t>Goal Four</a:t>
            </a:r>
            <a:endParaRPr lang="en-US" sz="1600" b="1" dirty="0">
              <a:solidFill>
                <a:schemeClr val="bg1"/>
              </a:solidFill>
              <a:latin typeface="Arial" charset="0"/>
              <a:ea typeface="Arial" charset="0"/>
              <a:cs typeface="Arial" charset="0"/>
            </a:endParaRPr>
          </a:p>
          <a:p>
            <a:pPr>
              <a:lnSpc>
                <a:spcPct val="107000"/>
              </a:lnSpc>
              <a:spcAft>
                <a:spcPts val="800"/>
              </a:spcAft>
            </a:pPr>
            <a:r>
              <a:rPr lang="en-US" sz="1600" dirty="0">
                <a:solidFill>
                  <a:schemeClr val="bg1"/>
                </a:solidFill>
                <a:latin typeface="Arial" charset="0"/>
                <a:ea typeface="Arial" charset="0"/>
                <a:cs typeface="Arial" charset="0"/>
              </a:rPr>
              <a:t>Promote and communicate our brand including COB successes and our vision of excellence and national recognition.</a:t>
            </a:r>
          </a:p>
        </p:txBody>
      </p:sp>
    </p:spTree>
    <p:extLst>
      <p:ext uri="{BB962C8B-B14F-4D97-AF65-F5344CB8AC3E}">
        <p14:creationId xmlns:p14="http://schemas.microsoft.com/office/powerpoint/2010/main" val="2956490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t>16</a:t>
            </a:fld>
            <a:endParaRPr lang="en-US" dirty="0"/>
          </a:p>
        </p:txBody>
      </p:sp>
      <p:pic>
        <p:nvPicPr>
          <p:cNvPr id="4" name="Picture 3"/>
          <p:cNvPicPr>
            <a:picLocks noChangeAspect="1"/>
          </p:cNvPicPr>
          <p:nvPr/>
        </p:nvPicPr>
        <p:blipFill>
          <a:blip r:embed="rId3"/>
          <a:stretch>
            <a:fillRect/>
          </a:stretch>
        </p:blipFill>
        <p:spPr>
          <a:xfrm>
            <a:off x="4290135" y="1885658"/>
            <a:ext cx="4117620" cy="3484140"/>
          </a:xfrm>
          <a:prstGeom prst="rect">
            <a:avLst/>
          </a:prstGeom>
          <a:ln/>
        </p:spPr>
        <p:style>
          <a:lnRef idx="1">
            <a:schemeClr val="dk1"/>
          </a:lnRef>
          <a:fillRef idx="2">
            <a:schemeClr val="dk1"/>
          </a:fillRef>
          <a:effectRef idx="1">
            <a:schemeClr val="dk1"/>
          </a:effectRef>
          <a:fontRef idx="minor">
            <a:schemeClr val="dk1"/>
          </a:fontRef>
        </p:style>
      </p:pic>
      <p:sp>
        <p:nvSpPr>
          <p:cNvPr id="7" name="Oval 6"/>
          <p:cNvSpPr/>
          <p:nvPr/>
        </p:nvSpPr>
        <p:spPr>
          <a:xfrm>
            <a:off x="7175351" y="2388198"/>
            <a:ext cx="1231030" cy="3141234"/>
          </a:xfrm>
          <a:prstGeom prst="ellipse">
            <a:avLst/>
          </a:prstGeom>
          <a:noFill/>
          <a:ln w="730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890248" y="1480626"/>
            <a:ext cx="2457556" cy="1435265"/>
          </a:xfrm>
          <a:prstGeom prst="rect">
            <a:avLst/>
          </a:prstGeom>
          <a:noFill/>
        </p:spPr>
        <p:txBody>
          <a:bodyPr wrap="square" rtlCol="0">
            <a:spAutoFit/>
          </a:bodyPr>
          <a:lstStyle/>
          <a:p>
            <a:pPr marL="342900" marR="0" lvl="0" indent="-342900">
              <a:lnSpc>
                <a:spcPct val="115000"/>
              </a:lnSpc>
              <a:spcBef>
                <a:spcPts val="0"/>
              </a:spcBef>
              <a:spcAft>
                <a:spcPts val="1000"/>
              </a:spcAft>
              <a:buFont typeface="Symbol" panose="05050102010706020507" pitchFamily="18" charset="2"/>
              <a:buChar char=""/>
            </a:pPr>
            <a:r>
              <a:rPr lang="en-US" dirty="0">
                <a:solidFill>
                  <a:srgbClr val="C00000"/>
                </a:solidFill>
                <a:latin typeface="Arial" charset="0"/>
                <a:ea typeface="Arial" charset="0"/>
                <a:cs typeface="Arial" charset="0"/>
              </a:rPr>
              <a:t>COB graduation survey to track internships. </a:t>
            </a:r>
          </a:p>
          <a:p>
            <a:pPr marR="0" lvl="0">
              <a:lnSpc>
                <a:spcPct val="115000"/>
              </a:lnSpc>
              <a:spcBef>
                <a:spcPts val="0"/>
              </a:spcBef>
              <a:spcAft>
                <a:spcPts val="1000"/>
              </a:spcAft>
            </a:pPr>
            <a:r>
              <a:rPr lang="en-US" sz="1400" i="1" dirty="0">
                <a:solidFill>
                  <a:srgbClr val="C00000"/>
                </a:solidFill>
                <a:latin typeface="Arial" charset="0"/>
                <a:ea typeface="Arial" charset="0"/>
                <a:cs typeface="Arial" charset="0"/>
              </a:rPr>
              <a:t>       (May, 2018 results) </a:t>
            </a:r>
            <a:endParaRPr lang="en-US" sz="1400" dirty="0">
              <a:solidFill>
                <a:srgbClr val="C00000"/>
              </a:solidFill>
              <a:effectLst/>
              <a:latin typeface="Arial" charset="0"/>
              <a:ea typeface="Arial" charset="0"/>
              <a:cs typeface="Arial" charset="0"/>
            </a:endParaRPr>
          </a:p>
        </p:txBody>
      </p:sp>
      <p:sp>
        <p:nvSpPr>
          <p:cNvPr id="11" name="Title 1"/>
          <p:cNvSpPr txBox="1">
            <a:spLocks/>
          </p:cNvSpPr>
          <p:nvPr/>
        </p:nvSpPr>
        <p:spPr>
          <a:xfrm>
            <a:off x="1890248" y="529975"/>
            <a:ext cx="5684087" cy="8831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600" dirty="0">
                <a:latin typeface="Arial Bold" panose="020B0704020202020204" pitchFamily="34" charset="0"/>
                <a:cs typeface="Arial Bold" panose="020B0704020202020204" pitchFamily="34" charset="0"/>
              </a:rPr>
              <a:t>Select Accomplishments</a:t>
            </a:r>
          </a:p>
        </p:txBody>
      </p:sp>
      <p:sp>
        <p:nvSpPr>
          <p:cNvPr id="8" name="Rectangle 7">
            <a:extLst>
              <a:ext uri="{FF2B5EF4-FFF2-40B4-BE49-F238E27FC236}">
                <a16:creationId xmlns:a16="http://schemas.microsoft.com/office/drawing/2014/main" id="{7803860B-0206-6243-9C14-24C2E8E4E5E2}"/>
              </a:ext>
            </a:extLst>
          </p:cNvPr>
          <p:cNvSpPr/>
          <p:nvPr/>
        </p:nvSpPr>
        <p:spPr>
          <a:xfrm>
            <a:off x="117695" y="1289849"/>
            <a:ext cx="1522296" cy="3337324"/>
          </a:xfrm>
          <a:prstGeom prst="rect">
            <a:avLst/>
          </a:prstGeom>
        </p:spPr>
        <p:txBody>
          <a:bodyPr wrap="square">
            <a:spAutoFit/>
          </a:bodyPr>
          <a:lstStyle/>
          <a:p>
            <a:pPr>
              <a:lnSpc>
                <a:spcPct val="107000"/>
              </a:lnSpc>
              <a:spcAft>
                <a:spcPts val="800"/>
              </a:spcAft>
            </a:pPr>
            <a:r>
              <a:rPr lang="en-US" sz="2400" b="1" dirty="0">
                <a:solidFill>
                  <a:schemeClr val="bg1"/>
                </a:solidFill>
                <a:latin typeface="Arial" charset="0"/>
                <a:ea typeface="Arial" charset="0"/>
                <a:cs typeface="Arial" charset="0"/>
              </a:rPr>
              <a:t>Goal Four</a:t>
            </a:r>
            <a:endParaRPr lang="en-US" sz="1600" b="1" dirty="0">
              <a:solidFill>
                <a:schemeClr val="bg1"/>
              </a:solidFill>
              <a:latin typeface="Arial" charset="0"/>
              <a:ea typeface="Arial" charset="0"/>
              <a:cs typeface="Arial" charset="0"/>
            </a:endParaRPr>
          </a:p>
          <a:p>
            <a:pPr>
              <a:lnSpc>
                <a:spcPct val="107000"/>
              </a:lnSpc>
              <a:spcAft>
                <a:spcPts val="800"/>
              </a:spcAft>
            </a:pPr>
            <a:r>
              <a:rPr lang="en-US" sz="1600" dirty="0">
                <a:solidFill>
                  <a:schemeClr val="bg1"/>
                </a:solidFill>
                <a:latin typeface="Arial" charset="0"/>
                <a:ea typeface="Arial" charset="0"/>
                <a:cs typeface="Arial" charset="0"/>
              </a:rPr>
              <a:t>Promote and communicate our brand including COB successes and our vision of excellence and national recognition.</a:t>
            </a:r>
          </a:p>
        </p:txBody>
      </p:sp>
    </p:spTree>
    <p:extLst>
      <p:ext uri="{BB962C8B-B14F-4D97-AF65-F5344CB8AC3E}">
        <p14:creationId xmlns:p14="http://schemas.microsoft.com/office/powerpoint/2010/main" val="3926352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t>17</a:t>
            </a:fld>
            <a:endParaRPr lang="en-US" dirty="0"/>
          </a:p>
        </p:txBody>
      </p:sp>
      <p:sp>
        <p:nvSpPr>
          <p:cNvPr id="11" name="Rectangle 10"/>
          <p:cNvSpPr/>
          <p:nvPr/>
        </p:nvSpPr>
        <p:spPr>
          <a:xfrm>
            <a:off x="100156" y="1266617"/>
            <a:ext cx="1545823" cy="2546916"/>
          </a:xfrm>
          <a:prstGeom prst="rect">
            <a:avLst/>
          </a:prstGeom>
        </p:spPr>
        <p:txBody>
          <a:bodyPr wrap="square">
            <a:spAutoFit/>
          </a:bodyPr>
          <a:lstStyle/>
          <a:p>
            <a:pPr>
              <a:lnSpc>
                <a:spcPct val="107000"/>
              </a:lnSpc>
              <a:spcAft>
                <a:spcPts val="800"/>
              </a:spcAft>
            </a:pPr>
            <a:r>
              <a:rPr lang="en-US" sz="2400" b="1" dirty="0">
                <a:solidFill>
                  <a:schemeClr val="bg1"/>
                </a:solidFill>
                <a:latin typeface="Arial" charset="0"/>
                <a:ea typeface="Arial" charset="0"/>
                <a:cs typeface="Arial" charset="0"/>
              </a:rPr>
              <a:t>Goal Five</a:t>
            </a:r>
            <a:endParaRPr lang="en-US" sz="1600" b="1" dirty="0">
              <a:solidFill>
                <a:schemeClr val="bg1"/>
              </a:solidFill>
              <a:latin typeface="Arial" charset="0"/>
              <a:ea typeface="Arial" charset="0"/>
              <a:cs typeface="Arial" charset="0"/>
            </a:endParaRPr>
          </a:p>
          <a:p>
            <a:pPr>
              <a:lnSpc>
                <a:spcPct val="107000"/>
              </a:lnSpc>
              <a:spcAft>
                <a:spcPts val="800"/>
              </a:spcAft>
            </a:pPr>
            <a:r>
              <a:rPr lang="en-US" sz="1600" dirty="0">
                <a:solidFill>
                  <a:schemeClr val="bg1"/>
                </a:solidFill>
                <a:latin typeface="Arial" charset="0"/>
                <a:ea typeface="Arial" charset="0"/>
                <a:cs typeface="Arial" charset="0"/>
              </a:rPr>
              <a:t>Create and strengthen partnerships with alumni and business organizations.</a:t>
            </a:r>
            <a:endParaRPr lang="en-US" sz="1600" dirty="0">
              <a:solidFill>
                <a:schemeClr val="bg1"/>
              </a:solidFill>
              <a:effectLst/>
              <a:latin typeface="Arial" charset="0"/>
              <a:ea typeface="Arial" charset="0"/>
              <a:cs typeface="Arial" charset="0"/>
            </a:endParaRPr>
          </a:p>
        </p:txBody>
      </p:sp>
      <p:sp>
        <p:nvSpPr>
          <p:cNvPr id="3" name="Rectangle 2"/>
          <p:cNvSpPr/>
          <p:nvPr/>
        </p:nvSpPr>
        <p:spPr>
          <a:xfrm>
            <a:off x="1890248" y="1327668"/>
            <a:ext cx="6943162" cy="923330"/>
          </a:xfrm>
          <a:prstGeom prst="rect">
            <a:avLst/>
          </a:prstGeom>
        </p:spPr>
        <p:txBody>
          <a:bodyPr wrap="square">
            <a:spAutoFit/>
          </a:bodyPr>
          <a:lstStyle/>
          <a:p>
            <a:pPr marL="285750" indent="-285750">
              <a:buFont typeface="Arial" panose="020B0604020202020204" pitchFamily="34" charset="0"/>
              <a:buChar char="•"/>
            </a:pPr>
            <a:r>
              <a:rPr lang="en-US" dirty="0">
                <a:solidFill>
                  <a:srgbClr val="C00000"/>
                </a:solidFill>
                <a:latin typeface="Arial" charset="0"/>
                <a:ea typeface="Arial" charset="0"/>
                <a:cs typeface="Arial" charset="0"/>
              </a:rPr>
              <a:t>Maintain existing and create new relationships with businesses and organizations that partner with the COB and hire our graduates. </a:t>
            </a:r>
          </a:p>
        </p:txBody>
      </p:sp>
      <p:sp>
        <p:nvSpPr>
          <p:cNvPr id="13" name="Title 1"/>
          <p:cNvSpPr txBox="1">
            <a:spLocks/>
          </p:cNvSpPr>
          <p:nvPr/>
        </p:nvSpPr>
        <p:spPr>
          <a:xfrm>
            <a:off x="1890248" y="529975"/>
            <a:ext cx="5684087" cy="8831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600" dirty="0">
                <a:latin typeface="Arial Bold" panose="020B0704020202020204" pitchFamily="34" charset="0"/>
                <a:cs typeface="Arial Bold" panose="020B0704020202020204" pitchFamily="34" charset="0"/>
              </a:rPr>
              <a:t>Select Accomplishments</a:t>
            </a:r>
          </a:p>
        </p:txBody>
      </p:sp>
      <p:pic>
        <p:nvPicPr>
          <p:cNvPr id="4" name="Picture 3"/>
          <p:cNvPicPr>
            <a:picLocks noChangeAspect="1"/>
          </p:cNvPicPr>
          <p:nvPr/>
        </p:nvPicPr>
        <p:blipFill>
          <a:blip r:embed="rId3"/>
          <a:stretch>
            <a:fillRect/>
          </a:stretch>
        </p:blipFill>
        <p:spPr>
          <a:xfrm rot="273471">
            <a:off x="4412972" y="2285405"/>
            <a:ext cx="4407945" cy="3683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rot="21349028">
            <a:off x="2068311" y="2513655"/>
            <a:ext cx="2573550" cy="257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7706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t>18</a:t>
            </a:fld>
            <a:endParaRPr lang="en-US" dirty="0"/>
          </a:p>
        </p:txBody>
      </p:sp>
      <p:pic>
        <p:nvPicPr>
          <p:cNvPr id="6" name="Picture 5"/>
          <p:cNvPicPr preferRelativeResize="0">
            <a:picLocks/>
          </p:cNvPicPr>
          <p:nvPr/>
        </p:nvPicPr>
        <p:blipFill>
          <a:blip r:embed="rId3"/>
          <a:stretch>
            <a:fillRect/>
          </a:stretch>
        </p:blipFill>
        <p:spPr>
          <a:xfrm>
            <a:off x="2285912" y="1723005"/>
            <a:ext cx="4489357" cy="3928188"/>
          </a:xfrm>
          <a:prstGeom prst="rect">
            <a:avLst/>
          </a:prstGeom>
          <a:ln>
            <a:noFill/>
          </a:ln>
        </p:spPr>
        <p:style>
          <a:lnRef idx="1">
            <a:schemeClr val="dk1"/>
          </a:lnRef>
          <a:fillRef idx="2">
            <a:schemeClr val="dk1"/>
          </a:fillRef>
          <a:effectRef idx="1">
            <a:schemeClr val="dk1"/>
          </a:effectRef>
          <a:fontRef idx="minor">
            <a:schemeClr val="dk1"/>
          </a:fontRef>
        </p:style>
      </p:pic>
      <p:sp>
        <p:nvSpPr>
          <p:cNvPr id="8" name="Rectangle 7"/>
          <p:cNvSpPr/>
          <p:nvPr/>
        </p:nvSpPr>
        <p:spPr>
          <a:xfrm>
            <a:off x="75943" y="1140183"/>
            <a:ext cx="1545823" cy="2546916"/>
          </a:xfrm>
          <a:prstGeom prst="rect">
            <a:avLst/>
          </a:prstGeom>
        </p:spPr>
        <p:txBody>
          <a:bodyPr wrap="square">
            <a:spAutoFit/>
          </a:bodyPr>
          <a:lstStyle/>
          <a:p>
            <a:pPr>
              <a:lnSpc>
                <a:spcPct val="107000"/>
              </a:lnSpc>
              <a:spcAft>
                <a:spcPts val="800"/>
              </a:spcAft>
            </a:pPr>
            <a:r>
              <a:rPr lang="en-US" sz="2400" b="1" dirty="0">
                <a:solidFill>
                  <a:schemeClr val="bg1"/>
                </a:solidFill>
                <a:latin typeface="Arial" charset="0"/>
                <a:ea typeface="Arial" charset="0"/>
                <a:cs typeface="Arial" charset="0"/>
              </a:rPr>
              <a:t>Goal Five</a:t>
            </a:r>
            <a:endParaRPr lang="en-US" sz="1600" b="1" dirty="0">
              <a:solidFill>
                <a:schemeClr val="bg1"/>
              </a:solidFill>
              <a:latin typeface="Arial" charset="0"/>
              <a:ea typeface="Arial" charset="0"/>
              <a:cs typeface="Arial" charset="0"/>
            </a:endParaRPr>
          </a:p>
          <a:p>
            <a:pPr>
              <a:lnSpc>
                <a:spcPct val="107000"/>
              </a:lnSpc>
              <a:spcAft>
                <a:spcPts val="800"/>
              </a:spcAft>
            </a:pPr>
            <a:r>
              <a:rPr lang="en-US" sz="1600" dirty="0">
                <a:solidFill>
                  <a:schemeClr val="bg1"/>
                </a:solidFill>
                <a:latin typeface="Arial" charset="0"/>
                <a:ea typeface="Arial" charset="0"/>
                <a:cs typeface="Arial" charset="0"/>
              </a:rPr>
              <a:t>Create and strengthen partnerships with alumni and business organizations.</a:t>
            </a:r>
            <a:endParaRPr lang="en-US" sz="1600" dirty="0">
              <a:solidFill>
                <a:schemeClr val="bg1"/>
              </a:solidFill>
              <a:effectLst/>
              <a:latin typeface="Arial" charset="0"/>
              <a:ea typeface="Arial" charset="0"/>
              <a:cs typeface="Arial" charset="0"/>
            </a:endParaRPr>
          </a:p>
        </p:txBody>
      </p:sp>
      <p:sp>
        <p:nvSpPr>
          <p:cNvPr id="9" name="Rectangle 8"/>
          <p:cNvSpPr/>
          <p:nvPr/>
        </p:nvSpPr>
        <p:spPr>
          <a:xfrm>
            <a:off x="1890248" y="1283319"/>
            <a:ext cx="6943162" cy="369332"/>
          </a:xfrm>
          <a:prstGeom prst="rect">
            <a:avLst/>
          </a:prstGeom>
        </p:spPr>
        <p:txBody>
          <a:bodyPr wrap="square">
            <a:spAutoFit/>
          </a:bodyPr>
          <a:lstStyle/>
          <a:p>
            <a:pPr marL="285750" indent="-285750">
              <a:buFont typeface="Arial" panose="020B0604020202020204" pitchFamily="34" charset="0"/>
              <a:buChar char="•"/>
            </a:pPr>
            <a:r>
              <a:rPr lang="en-US" dirty="0">
                <a:solidFill>
                  <a:srgbClr val="C00000"/>
                </a:solidFill>
                <a:latin typeface="Arial" charset="0"/>
                <a:ea typeface="Arial" charset="0"/>
                <a:cs typeface="Arial" charset="0"/>
              </a:rPr>
              <a:t>Increase Private Financial Support</a:t>
            </a:r>
          </a:p>
        </p:txBody>
      </p:sp>
      <p:sp>
        <p:nvSpPr>
          <p:cNvPr id="10" name="Title 1"/>
          <p:cNvSpPr txBox="1">
            <a:spLocks/>
          </p:cNvSpPr>
          <p:nvPr/>
        </p:nvSpPr>
        <p:spPr>
          <a:xfrm>
            <a:off x="1890248" y="529975"/>
            <a:ext cx="5684087" cy="8831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600" dirty="0">
                <a:latin typeface="Arial Bold" panose="020B0704020202020204" pitchFamily="34" charset="0"/>
                <a:cs typeface="Arial Bold" panose="020B0704020202020204" pitchFamily="34" charset="0"/>
              </a:rPr>
              <a:t>Select Accomplishments</a:t>
            </a:r>
          </a:p>
        </p:txBody>
      </p:sp>
    </p:spTree>
    <p:extLst>
      <p:ext uri="{BB962C8B-B14F-4D97-AF65-F5344CB8AC3E}">
        <p14:creationId xmlns:p14="http://schemas.microsoft.com/office/powerpoint/2010/main" val="2181716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16C88C0-94D9-42E9-B3A6-1C687512F072}" type="slidenum">
              <a:rPr lang="en-US" smtClean="0"/>
              <a:t>19</a:t>
            </a:fld>
            <a:endParaRPr lang="en-US" dirty="0"/>
          </a:p>
        </p:txBody>
      </p:sp>
      <p:sp>
        <p:nvSpPr>
          <p:cNvPr id="5" name="Rectangle 4"/>
          <p:cNvSpPr/>
          <p:nvPr/>
        </p:nvSpPr>
        <p:spPr>
          <a:xfrm>
            <a:off x="1890248" y="2042565"/>
            <a:ext cx="6625102" cy="3231654"/>
          </a:xfrm>
          <a:prstGeom prst="rect">
            <a:avLst/>
          </a:prstGeom>
        </p:spPr>
        <p:txBody>
          <a:bodyPr wrap="square">
            <a:spAutoFit/>
          </a:bodyPr>
          <a:lstStyle/>
          <a:p>
            <a:r>
              <a:rPr lang="en-US" sz="2400" b="1" dirty="0">
                <a:solidFill>
                  <a:srgbClr val="C00000"/>
                </a:solidFill>
                <a:latin typeface="Arial" charset="0"/>
                <a:ea typeface="Arial" charset="0"/>
                <a:cs typeface="Arial" charset="0"/>
              </a:rPr>
              <a:t>College of Business </a:t>
            </a:r>
          </a:p>
          <a:p>
            <a:r>
              <a:rPr lang="en-US" sz="2400" dirty="0">
                <a:solidFill>
                  <a:srgbClr val="C00000"/>
                </a:solidFill>
                <a:latin typeface="Arial" charset="0"/>
                <a:ea typeface="Arial" charset="0"/>
                <a:cs typeface="Arial" charset="0"/>
              </a:rPr>
              <a:t>CAPITAL CAMPAIGN TARGET	$28,000,000</a:t>
            </a:r>
          </a:p>
          <a:p>
            <a:endParaRPr lang="en-US" sz="2400" dirty="0">
              <a:solidFill>
                <a:srgbClr val="C00000"/>
              </a:solidFill>
              <a:latin typeface="Arial" charset="0"/>
              <a:ea typeface="Arial" charset="0"/>
              <a:cs typeface="Arial" charset="0"/>
            </a:endParaRPr>
          </a:p>
          <a:p>
            <a:r>
              <a:rPr lang="en-US" sz="2400" b="1" dirty="0">
                <a:solidFill>
                  <a:srgbClr val="C00000"/>
                </a:solidFill>
                <a:latin typeface="Arial" charset="0"/>
                <a:ea typeface="Arial" charset="0"/>
                <a:cs typeface="Arial" charset="0"/>
              </a:rPr>
              <a:t>College of Business </a:t>
            </a:r>
          </a:p>
          <a:p>
            <a:r>
              <a:rPr lang="en-US" sz="2400" dirty="0">
                <a:solidFill>
                  <a:srgbClr val="C00000"/>
                </a:solidFill>
                <a:latin typeface="Arial" charset="0"/>
                <a:ea typeface="Arial" charset="0"/>
                <a:cs typeface="Arial" charset="0"/>
              </a:rPr>
              <a:t>GIFTS RAISED-TO-DATE			$26,178,936</a:t>
            </a:r>
          </a:p>
          <a:p>
            <a:endParaRPr lang="en-US" sz="2400" dirty="0">
              <a:solidFill>
                <a:srgbClr val="C00000"/>
              </a:solidFill>
              <a:latin typeface="Arial" charset="0"/>
              <a:ea typeface="Arial" charset="0"/>
              <a:cs typeface="Arial" charset="0"/>
            </a:endParaRPr>
          </a:p>
          <a:p>
            <a:r>
              <a:rPr lang="en-US" b="1" dirty="0">
                <a:latin typeface="Arial" charset="0"/>
                <a:ea typeface="Arial" charset="0"/>
                <a:cs typeface="Arial" charset="0"/>
              </a:rPr>
              <a:t>Note: </a:t>
            </a:r>
            <a:r>
              <a:rPr lang="en-US" dirty="0">
                <a:latin typeface="Arial" charset="0"/>
                <a:ea typeface="Arial" charset="0"/>
                <a:cs typeface="Arial" charset="0"/>
              </a:rPr>
              <a:t>The vast the majority of the COB capital campaign funds are endowed; thus a very small percentage of the funds raised are expendable</a:t>
            </a:r>
            <a:endParaRPr lang="en-US" dirty="0">
              <a:solidFill>
                <a:srgbClr val="C00000"/>
              </a:solidFill>
              <a:latin typeface="Arial" charset="0"/>
              <a:ea typeface="Arial" charset="0"/>
              <a:cs typeface="Arial" charset="0"/>
            </a:endParaRPr>
          </a:p>
        </p:txBody>
      </p:sp>
      <p:sp>
        <p:nvSpPr>
          <p:cNvPr id="6" name="Title 1"/>
          <p:cNvSpPr txBox="1">
            <a:spLocks/>
          </p:cNvSpPr>
          <p:nvPr/>
        </p:nvSpPr>
        <p:spPr>
          <a:xfrm>
            <a:off x="1890248" y="723613"/>
            <a:ext cx="5684087" cy="8831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200" dirty="0">
                <a:latin typeface="Arial Bold" panose="020B0704020202020204" pitchFamily="34" charset="0"/>
                <a:cs typeface="Arial Bold" panose="020B0704020202020204" pitchFamily="34" charset="0"/>
              </a:rPr>
              <a:t>Illinois State University </a:t>
            </a:r>
          </a:p>
          <a:p>
            <a:r>
              <a:rPr lang="en-US" sz="3200" dirty="0">
                <a:latin typeface="Arial Bold" panose="020B0704020202020204" pitchFamily="34" charset="0"/>
                <a:cs typeface="Arial Bold" panose="020B0704020202020204" pitchFamily="34" charset="0"/>
              </a:rPr>
              <a:t>CAPITAL CAMPAIGN</a:t>
            </a:r>
          </a:p>
        </p:txBody>
      </p:sp>
    </p:spTree>
    <p:extLst>
      <p:ext uri="{BB962C8B-B14F-4D97-AF65-F5344CB8AC3E}">
        <p14:creationId xmlns:p14="http://schemas.microsoft.com/office/powerpoint/2010/main" val="1522518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835863" y="480546"/>
            <a:ext cx="6956611" cy="1001443"/>
          </a:xfrm>
        </p:spPr>
        <p:txBody>
          <a:bodyPr/>
          <a:lstStyle/>
          <a:p>
            <a:r>
              <a:rPr lang="en-US" dirty="0">
                <a:solidFill>
                  <a:srgbClr val="C10C21"/>
                </a:solidFill>
              </a:rPr>
              <a:t>Budget Presentation </a:t>
            </a:r>
            <a:br>
              <a:rPr lang="en-US" dirty="0">
                <a:solidFill>
                  <a:srgbClr val="C10C21"/>
                </a:solidFill>
              </a:rPr>
            </a:br>
            <a:r>
              <a:rPr lang="en-US" sz="1100" spc="300" dirty="0">
                <a:solidFill>
                  <a:srgbClr val="C10C21"/>
                </a:solidFill>
                <a:latin typeface="Arial" charset="0"/>
                <a:ea typeface="Arial" charset="0"/>
                <a:cs typeface="Arial" charset="0"/>
              </a:rPr>
              <a:t>College of Business  |  Illinois State University  |  March 26, 2019</a:t>
            </a:r>
            <a:endParaRPr lang="en-US" sz="1600" spc="300" dirty="0">
              <a:latin typeface="Arial" charset="0"/>
              <a:ea typeface="Arial" charset="0"/>
              <a:cs typeface="Arial" charset="0"/>
            </a:endParaRPr>
          </a:p>
        </p:txBody>
      </p:sp>
      <p:sp>
        <p:nvSpPr>
          <p:cNvPr id="2" name="Slide Number Placeholder 1"/>
          <p:cNvSpPr>
            <a:spLocks noGrp="1"/>
          </p:cNvSpPr>
          <p:nvPr>
            <p:ph type="sldNum" sz="quarter" idx="10"/>
          </p:nvPr>
        </p:nvSpPr>
        <p:spPr/>
        <p:txBody>
          <a:bodyPr/>
          <a:lstStyle/>
          <a:p>
            <a:fld id="{F16C88C0-94D9-42E9-B3A6-1C687512F072}" type="slidenum">
              <a:rPr lang="en-US" smtClean="0"/>
              <a:t>2</a:t>
            </a:fld>
            <a:endParaRPr lang="en-US" dirty="0"/>
          </a:p>
        </p:txBody>
      </p:sp>
      <p:pic>
        <p:nvPicPr>
          <p:cNvPr id="10" name="Picture 9"/>
          <p:cNvPicPr>
            <a:picLocks noChangeAspect="1"/>
          </p:cNvPicPr>
          <p:nvPr/>
        </p:nvPicPr>
        <p:blipFill>
          <a:blip r:embed="rId2"/>
          <a:stretch>
            <a:fillRect/>
          </a:stretch>
        </p:blipFill>
        <p:spPr>
          <a:xfrm rot="275025">
            <a:off x="3764195" y="1809783"/>
            <a:ext cx="4904849" cy="3257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3"/>
          <a:stretch>
            <a:fillRect/>
          </a:stretch>
        </p:blipFill>
        <p:spPr>
          <a:xfrm rot="21242213">
            <a:off x="2312139" y="2355867"/>
            <a:ext cx="1971989" cy="2977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9111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t>20</a:t>
            </a:fld>
            <a:endParaRPr lang="en-US" dirty="0"/>
          </a:p>
        </p:txBody>
      </p:sp>
      <p:sp>
        <p:nvSpPr>
          <p:cNvPr id="4" name="Rectangle 3"/>
          <p:cNvSpPr/>
          <p:nvPr/>
        </p:nvSpPr>
        <p:spPr>
          <a:xfrm>
            <a:off x="1896255" y="776291"/>
            <a:ext cx="6978237" cy="1138773"/>
          </a:xfrm>
          <a:prstGeom prst="rect">
            <a:avLst/>
          </a:prstGeom>
        </p:spPr>
        <p:txBody>
          <a:bodyPr wrap="square">
            <a:spAutoFit/>
          </a:bodyPr>
          <a:lstStyle/>
          <a:p>
            <a:r>
              <a:rPr lang="en-US" sz="4000" dirty="0">
                <a:solidFill>
                  <a:srgbClr val="CE1126"/>
                </a:solidFill>
                <a:latin typeface="Arial Bold" panose="020B0704020202020204" pitchFamily="34" charset="0"/>
                <a:ea typeface="+mj-ea"/>
                <a:cs typeface="Arial Bold" panose="020B0704020202020204" pitchFamily="34" charset="0"/>
              </a:rPr>
              <a:t>Measures of Productivity:</a:t>
            </a:r>
            <a:br>
              <a:rPr lang="en-US" sz="4000" dirty="0">
                <a:solidFill>
                  <a:srgbClr val="CE1126"/>
                </a:solidFill>
                <a:latin typeface="Arial Bold" panose="020B0704020202020204" pitchFamily="34" charset="0"/>
                <a:ea typeface="+mj-ea"/>
                <a:cs typeface="Arial Bold" panose="020B0704020202020204" pitchFamily="34" charset="0"/>
              </a:rPr>
            </a:b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58127">
            <a:off x="631749" y="1898288"/>
            <a:ext cx="8237582" cy="3052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7536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768416" y="606476"/>
            <a:ext cx="6089588" cy="883152"/>
          </a:xfrm>
        </p:spPr>
        <p:txBody>
          <a:bodyPr/>
          <a:lstStyle/>
          <a:p>
            <a:r>
              <a:rPr lang="en-US" sz="3600" dirty="0">
                <a:latin typeface="Arial Bold" panose="020B0704020202020204" pitchFamily="34" charset="0"/>
                <a:cs typeface="Arial Bold" panose="020B0704020202020204" pitchFamily="34" charset="0"/>
              </a:rPr>
              <a:t>Measures of Productivity: *</a:t>
            </a:r>
            <a:br>
              <a:rPr lang="en-US" sz="2800" dirty="0">
                <a:latin typeface="Arial Bold" panose="020B0704020202020204" pitchFamily="34" charset="0"/>
                <a:cs typeface="Arial Bold" panose="020B0704020202020204" pitchFamily="34" charset="0"/>
              </a:rPr>
            </a:br>
            <a:r>
              <a:rPr lang="en-US" sz="2800" dirty="0">
                <a:solidFill>
                  <a:srgbClr val="C00000"/>
                </a:solidFill>
                <a:latin typeface="Arial" charset="0"/>
                <a:ea typeface="Arial" charset="0"/>
                <a:cs typeface="Arial" charset="0"/>
              </a:rPr>
              <a:t>Enrollments</a:t>
            </a:r>
          </a:p>
        </p:txBody>
      </p:sp>
      <p:sp>
        <p:nvSpPr>
          <p:cNvPr id="2" name="Slide Number Placeholder 1"/>
          <p:cNvSpPr>
            <a:spLocks noGrp="1"/>
          </p:cNvSpPr>
          <p:nvPr>
            <p:ph type="sldNum" sz="quarter" idx="10"/>
          </p:nvPr>
        </p:nvSpPr>
        <p:spPr/>
        <p:txBody>
          <a:bodyPr/>
          <a:lstStyle/>
          <a:p>
            <a:fld id="{F16C88C0-94D9-42E9-B3A6-1C687512F072}" type="slidenum">
              <a:rPr lang="en-US" smtClean="0"/>
              <a:t>21</a:t>
            </a:fld>
            <a:endParaRPr lang="en-US" dirty="0"/>
          </a:p>
        </p:txBody>
      </p:sp>
      <p:sp>
        <p:nvSpPr>
          <p:cNvPr id="4" name="Rectangle 3"/>
          <p:cNvSpPr/>
          <p:nvPr/>
        </p:nvSpPr>
        <p:spPr>
          <a:xfrm>
            <a:off x="2183802" y="4424131"/>
            <a:ext cx="6331548" cy="1154162"/>
          </a:xfrm>
          <a:prstGeom prst="rect">
            <a:avLst/>
          </a:prstGeom>
        </p:spPr>
        <p:txBody>
          <a:bodyPr wrap="square">
            <a:spAutoFit/>
          </a:bodyPr>
          <a:lstStyle/>
          <a:p>
            <a:r>
              <a:rPr lang="en-US" sz="1600" dirty="0">
                <a:latin typeface="Arial" charset="0"/>
                <a:ea typeface="Arial" charset="0"/>
                <a:cs typeface="Arial" charset="0"/>
              </a:rPr>
              <a:t>University enrollment increased by 1.3% from FY14 to FY18.  </a:t>
            </a:r>
          </a:p>
          <a:p>
            <a:r>
              <a:rPr lang="en-US" sz="1600" dirty="0">
                <a:latin typeface="Arial" charset="0"/>
                <a:ea typeface="Arial" charset="0"/>
                <a:cs typeface="Arial" charset="0"/>
              </a:rPr>
              <a:t>The increase in COB enrollment over that time span is over 17.6%.</a:t>
            </a:r>
          </a:p>
          <a:p>
            <a:endParaRPr lang="en-US" sz="700" i="1" dirty="0">
              <a:latin typeface="Arial" charset="0"/>
              <a:ea typeface="Arial" charset="0"/>
              <a:cs typeface="Arial" charset="0"/>
            </a:endParaRPr>
          </a:p>
          <a:p>
            <a:r>
              <a:rPr lang="en-US" sz="1400" b="1" i="1" dirty="0">
                <a:solidFill>
                  <a:srgbClr val="C00000"/>
                </a:solidFill>
                <a:latin typeface="Arial" charset="0"/>
                <a:ea typeface="Arial" charset="0"/>
                <a:cs typeface="Arial" charset="0"/>
              </a:rPr>
              <a:t>*As requested, this and all productivity measures and metrics for this </a:t>
            </a:r>
          </a:p>
          <a:p>
            <a:r>
              <a:rPr lang="en-US" sz="1400" b="1" i="1" dirty="0">
                <a:solidFill>
                  <a:srgbClr val="C00000"/>
                </a:solidFill>
                <a:latin typeface="Arial" charset="0"/>
                <a:ea typeface="Arial" charset="0"/>
                <a:cs typeface="Arial" charset="0"/>
              </a:rPr>
              <a:t> section are those provided by PRPA</a:t>
            </a:r>
          </a:p>
        </p:txBody>
      </p:sp>
      <p:graphicFrame>
        <p:nvGraphicFramePr>
          <p:cNvPr id="3" name="Table 2"/>
          <p:cNvGraphicFramePr>
            <a:graphicFrameLocks noGrp="1"/>
          </p:cNvGraphicFramePr>
          <p:nvPr>
            <p:extLst>
              <p:ext uri="{D42A27DB-BD31-4B8C-83A1-F6EECF244321}">
                <p14:modId xmlns:p14="http://schemas.microsoft.com/office/powerpoint/2010/main" val="160316477"/>
              </p:ext>
            </p:extLst>
          </p:nvPr>
        </p:nvGraphicFramePr>
        <p:xfrm>
          <a:off x="2298102" y="1990948"/>
          <a:ext cx="5868497" cy="2215330"/>
        </p:xfrm>
        <a:graphic>
          <a:graphicData uri="http://schemas.openxmlformats.org/drawingml/2006/table">
            <a:tbl>
              <a:tblPr firstRow="1" firstCol="1" bandRow="1">
                <a:tableStyleId>{5C22544A-7EE6-4342-B048-85BDC9FD1C3A}</a:tableStyleId>
              </a:tblPr>
              <a:tblGrid>
                <a:gridCol w="1343022">
                  <a:extLst>
                    <a:ext uri="{9D8B030D-6E8A-4147-A177-3AD203B41FA5}">
                      <a16:colId xmlns:a16="http://schemas.microsoft.com/office/drawing/2014/main" val="1175521345"/>
                    </a:ext>
                  </a:extLst>
                </a:gridCol>
                <a:gridCol w="905095">
                  <a:extLst>
                    <a:ext uri="{9D8B030D-6E8A-4147-A177-3AD203B41FA5}">
                      <a16:colId xmlns:a16="http://schemas.microsoft.com/office/drawing/2014/main" val="3813157257"/>
                    </a:ext>
                  </a:extLst>
                </a:gridCol>
                <a:gridCol w="905095">
                  <a:extLst>
                    <a:ext uri="{9D8B030D-6E8A-4147-A177-3AD203B41FA5}">
                      <a16:colId xmlns:a16="http://schemas.microsoft.com/office/drawing/2014/main" val="1948502450"/>
                    </a:ext>
                  </a:extLst>
                </a:gridCol>
                <a:gridCol w="905095">
                  <a:extLst>
                    <a:ext uri="{9D8B030D-6E8A-4147-A177-3AD203B41FA5}">
                      <a16:colId xmlns:a16="http://schemas.microsoft.com/office/drawing/2014/main" val="2842828124"/>
                    </a:ext>
                  </a:extLst>
                </a:gridCol>
                <a:gridCol w="905095">
                  <a:extLst>
                    <a:ext uri="{9D8B030D-6E8A-4147-A177-3AD203B41FA5}">
                      <a16:colId xmlns:a16="http://schemas.microsoft.com/office/drawing/2014/main" val="3221199751"/>
                    </a:ext>
                  </a:extLst>
                </a:gridCol>
                <a:gridCol w="905095">
                  <a:extLst>
                    <a:ext uri="{9D8B030D-6E8A-4147-A177-3AD203B41FA5}">
                      <a16:colId xmlns:a16="http://schemas.microsoft.com/office/drawing/2014/main" val="3665691675"/>
                    </a:ext>
                  </a:extLst>
                </a:gridCol>
              </a:tblGrid>
              <a:tr h="221533">
                <a:tc gridSpan="6">
                  <a:txBody>
                    <a:bodyPr/>
                    <a:lstStyle/>
                    <a:p>
                      <a:pPr marL="0" marR="0" algn="ctr">
                        <a:lnSpc>
                          <a:spcPct val="107000"/>
                        </a:lnSpc>
                        <a:spcBef>
                          <a:spcPts val="0"/>
                        </a:spcBef>
                        <a:spcAft>
                          <a:spcPts val="0"/>
                        </a:spcAft>
                      </a:pPr>
                      <a:r>
                        <a:rPr lang="en-US" sz="1300">
                          <a:effectLst/>
                        </a:rPr>
                        <a:t>Fiscal Year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46118"/>
                  </a:ext>
                </a:extLst>
              </a:tr>
              <a:tr h="221533">
                <a:tc rowSpan="2">
                  <a:txBody>
                    <a:bodyPr/>
                    <a:lstStyle/>
                    <a:p>
                      <a:pPr marL="0" marR="0" algn="ctr">
                        <a:lnSpc>
                          <a:spcPct val="107000"/>
                        </a:lnSpc>
                        <a:spcBef>
                          <a:spcPts val="0"/>
                        </a:spcBef>
                        <a:spcAft>
                          <a:spcPts val="0"/>
                        </a:spcAft>
                      </a:pPr>
                      <a:r>
                        <a:rPr lang="en-US" sz="1300" dirty="0">
                          <a:effectLst/>
                        </a:rPr>
                        <a:t>Students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ctr">
                        <a:lnSpc>
                          <a:spcPct val="107000"/>
                        </a:lnSpc>
                        <a:spcBef>
                          <a:spcPts val="0"/>
                        </a:spcBef>
                        <a:spcAft>
                          <a:spcPts val="0"/>
                        </a:spcAft>
                      </a:pPr>
                      <a:r>
                        <a:rPr lang="en-US" sz="1300" dirty="0">
                          <a:effectLst/>
                        </a:rPr>
                        <a:t>FY 2014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ctr">
                        <a:lnSpc>
                          <a:spcPct val="107000"/>
                        </a:lnSpc>
                        <a:spcBef>
                          <a:spcPts val="0"/>
                        </a:spcBef>
                        <a:spcAft>
                          <a:spcPts val="0"/>
                        </a:spcAft>
                      </a:pPr>
                      <a:r>
                        <a:rPr lang="en-US" sz="1300" dirty="0">
                          <a:effectLst/>
                        </a:rPr>
                        <a:t>FY 2015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ctr">
                        <a:lnSpc>
                          <a:spcPct val="107000"/>
                        </a:lnSpc>
                        <a:spcBef>
                          <a:spcPts val="0"/>
                        </a:spcBef>
                        <a:spcAft>
                          <a:spcPts val="0"/>
                        </a:spcAft>
                      </a:pPr>
                      <a:r>
                        <a:rPr lang="en-US" sz="1300" dirty="0">
                          <a:effectLst/>
                        </a:rPr>
                        <a:t>FY 2016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ctr">
                        <a:lnSpc>
                          <a:spcPct val="107000"/>
                        </a:lnSpc>
                        <a:spcBef>
                          <a:spcPts val="0"/>
                        </a:spcBef>
                        <a:spcAft>
                          <a:spcPts val="0"/>
                        </a:spcAft>
                      </a:pPr>
                      <a:r>
                        <a:rPr lang="en-US" sz="1300" dirty="0">
                          <a:effectLst/>
                        </a:rPr>
                        <a:t>FY 2017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ctr">
                        <a:lnSpc>
                          <a:spcPct val="107000"/>
                        </a:lnSpc>
                        <a:spcBef>
                          <a:spcPts val="0"/>
                        </a:spcBef>
                        <a:spcAft>
                          <a:spcPts val="0"/>
                        </a:spcAft>
                      </a:pPr>
                      <a:r>
                        <a:rPr lang="en-US" sz="1300" dirty="0">
                          <a:effectLst/>
                        </a:rPr>
                        <a:t>FY 2018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extLst>
                  <a:ext uri="{0D108BD9-81ED-4DB2-BD59-A6C34878D82A}">
                    <a16:rowId xmlns:a16="http://schemas.microsoft.com/office/drawing/2014/main" val="985288185"/>
                  </a:ext>
                </a:extLst>
              </a:tr>
              <a:tr h="221533">
                <a:tc vMerge="1">
                  <a:txBody>
                    <a:bodyPr/>
                    <a:lstStyle/>
                    <a:p>
                      <a:endParaRPr lang="en-US"/>
                    </a:p>
                  </a:txBody>
                  <a:tcPr/>
                </a:tc>
                <a:tc>
                  <a:txBody>
                    <a:bodyPr/>
                    <a:lstStyle/>
                    <a:p>
                      <a:pPr marL="0" marR="0" algn="ctr">
                        <a:lnSpc>
                          <a:spcPct val="107000"/>
                        </a:lnSpc>
                        <a:spcBef>
                          <a:spcPts val="0"/>
                        </a:spcBef>
                        <a:spcAft>
                          <a:spcPts val="0"/>
                        </a:spcAft>
                      </a:pPr>
                      <a:r>
                        <a:rPr lang="en-US" sz="1300">
                          <a:effectLst/>
                        </a:rPr>
                        <a:t>Count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ctr">
                        <a:lnSpc>
                          <a:spcPct val="107000"/>
                        </a:lnSpc>
                        <a:spcBef>
                          <a:spcPts val="0"/>
                        </a:spcBef>
                        <a:spcAft>
                          <a:spcPts val="0"/>
                        </a:spcAft>
                      </a:pPr>
                      <a:r>
                        <a:rPr lang="en-US" sz="1300">
                          <a:effectLst/>
                        </a:rPr>
                        <a:t>Count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ctr">
                        <a:lnSpc>
                          <a:spcPct val="107000"/>
                        </a:lnSpc>
                        <a:spcBef>
                          <a:spcPts val="0"/>
                        </a:spcBef>
                        <a:spcAft>
                          <a:spcPts val="0"/>
                        </a:spcAft>
                      </a:pPr>
                      <a:r>
                        <a:rPr lang="en-US" sz="1300">
                          <a:effectLst/>
                        </a:rPr>
                        <a:t>Count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ctr">
                        <a:lnSpc>
                          <a:spcPct val="107000"/>
                        </a:lnSpc>
                        <a:spcBef>
                          <a:spcPts val="0"/>
                        </a:spcBef>
                        <a:spcAft>
                          <a:spcPts val="0"/>
                        </a:spcAft>
                      </a:pPr>
                      <a:r>
                        <a:rPr lang="en-US" sz="1300">
                          <a:effectLst/>
                        </a:rPr>
                        <a:t>Count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ctr">
                        <a:lnSpc>
                          <a:spcPct val="107000"/>
                        </a:lnSpc>
                        <a:spcBef>
                          <a:spcPts val="0"/>
                        </a:spcBef>
                        <a:spcAft>
                          <a:spcPts val="0"/>
                        </a:spcAft>
                      </a:pPr>
                      <a:r>
                        <a:rPr lang="en-US" sz="1300">
                          <a:effectLst/>
                        </a:rPr>
                        <a:t>Count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extLst>
                  <a:ext uri="{0D108BD9-81ED-4DB2-BD59-A6C34878D82A}">
                    <a16:rowId xmlns:a16="http://schemas.microsoft.com/office/drawing/2014/main" val="1592906439"/>
                  </a:ext>
                </a:extLst>
              </a:tr>
              <a:tr h="221533">
                <a:tc>
                  <a:txBody>
                    <a:bodyPr/>
                    <a:lstStyle/>
                    <a:p>
                      <a:pPr marL="0" marR="0" algn="ctr">
                        <a:lnSpc>
                          <a:spcPct val="107000"/>
                        </a:lnSpc>
                        <a:spcBef>
                          <a:spcPts val="0"/>
                        </a:spcBef>
                        <a:spcAft>
                          <a:spcPts val="0"/>
                        </a:spcAft>
                      </a:pPr>
                      <a:r>
                        <a:rPr lang="en-US" sz="1300">
                          <a:effectLst/>
                        </a:rPr>
                        <a:t>University 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r">
                        <a:lnSpc>
                          <a:spcPct val="107000"/>
                        </a:lnSpc>
                        <a:spcBef>
                          <a:spcPts val="0"/>
                        </a:spcBef>
                        <a:spcAft>
                          <a:spcPts val="0"/>
                        </a:spcAft>
                      </a:pPr>
                      <a:r>
                        <a:rPr lang="en-US" sz="1300" dirty="0">
                          <a:effectLst/>
                        </a:rPr>
                        <a:t>21,400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21,714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21,736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22,027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21,682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extLst>
                  <a:ext uri="{0D108BD9-81ED-4DB2-BD59-A6C34878D82A}">
                    <a16:rowId xmlns:a16="http://schemas.microsoft.com/office/drawing/2014/main" val="2200219212"/>
                  </a:ext>
                </a:extLst>
              </a:tr>
              <a:tr h="221533">
                <a:tc>
                  <a:txBody>
                    <a:bodyPr/>
                    <a:lstStyle/>
                    <a:p>
                      <a:pPr marL="0" marR="0" algn="ctr">
                        <a:lnSpc>
                          <a:spcPct val="107000"/>
                        </a:lnSpc>
                        <a:spcBef>
                          <a:spcPts val="0"/>
                        </a:spcBef>
                        <a:spcAft>
                          <a:spcPts val="0"/>
                        </a:spcAft>
                      </a:pPr>
                      <a:r>
                        <a:rPr lang="en-US" sz="1300">
                          <a:effectLst/>
                        </a:rPr>
                        <a:t>Business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r">
                        <a:lnSpc>
                          <a:spcPct val="107000"/>
                        </a:lnSpc>
                        <a:spcBef>
                          <a:spcPts val="0"/>
                        </a:spcBef>
                        <a:spcAft>
                          <a:spcPts val="0"/>
                        </a:spcAft>
                      </a:pPr>
                      <a:r>
                        <a:rPr lang="en-US" sz="1300" dirty="0">
                          <a:effectLst/>
                        </a:rPr>
                        <a:t>3,516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3,866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4,038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4,174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4,135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extLst>
                  <a:ext uri="{0D108BD9-81ED-4DB2-BD59-A6C34878D82A}">
                    <a16:rowId xmlns:a16="http://schemas.microsoft.com/office/drawing/2014/main" val="361242024"/>
                  </a:ext>
                </a:extLst>
              </a:tr>
              <a:tr h="221533">
                <a:tc>
                  <a:txBody>
                    <a:bodyPr/>
                    <a:lstStyle/>
                    <a:p>
                      <a:pPr marL="0" marR="0" algn="ctr">
                        <a:lnSpc>
                          <a:spcPct val="107000"/>
                        </a:lnSpc>
                        <a:spcBef>
                          <a:spcPts val="0"/>
                        </a:spcBef>
                        <a:spcAft>
                          <a:spcPts val="0"/>
                        </a:spcAft>
                      </a:pPr>
                      <a:r>
                        <a:rPr lang="en-US" sz="1300">
                          <a:effectLst/>
                        </a:rPr>
                        <a:t>ACC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r">
                        <a:lnSpc>
                          <a:spcPct val="107000"/>
                        </a:lnSpc>
                        <a:spcBef>
                          <a:spcPts val="0"/>
                        </a:spcBef>
                        <a:spcAft>
                          <a:spcPts val="0"/>
                        </a:spcAft>
                      </a:pPr>
                      <a:r>
                        <a:rPr lang="en-US" sz="1300" dirty="0">
                          <a:effectLst/>
                        </a:rPr>
                        <a:t>871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953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997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984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939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extLst>
                  <a:ext uri="{0D108BD9-81ED-4DB2-BD59-A6C34878D82A}">
                    <a16:rowId xmlns:a16="http://schemas.microsoft.com/office/drawing/2014/main" val="2947559088"/>
                  </a:ext>
                </a:extLst>
              </a:tr>
              <a:tr h="221533">
                <a:tc>
                  <a:txBody>
                    <a:bodyPr/>
                    <a:lstStyle/>
                    <a:p>
                      <a:pPr marL="0" marR="0" algn="ctr">
                        <a:lnSpc>
                          <a:spcPct val="107000"/>
                        </a:lnSpc>
                        <a:spcBef>
                          <a:spcPts val="0"/>
                        </a:spcBef>
                        <a:spcAft>
                          <a:spcPts val="0"/>
                        </a:spcAft>
                      </a:pPr>
                      <a:r>
                        <a:rPr lang="en-US" sz="1300">
                          <a:effectLst/>
                        </a:rPr>
                        <a:t>FIL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r">
                        <a:lnSpc>
                          <a:spcPct val="107000"/>
                        </a:lnSpc>
                        <a:spcBef>
                          <a:spcPts val="0"/>
                        </a:spcBef>
                        <a:spcAft>
                          <a:spcPts val="0"/>
                        </a:spcAft>
                      </a:pPr>
                      <a:r>
                        <a:rPr lang="en-US" sz="1300" dirty="0">
                          <a:effectLst/>
                        </a:rPr>
                        <a:t>535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596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618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683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716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extLst>
                  <a:ext uri="{0D108BD9-81ED-4DB2-BD59-A6C34878D82A}">
                    <a16:rowId xmlns:a16="http://schemas.microsoft.com/office/drawing/2014/main" val="3536696662"/>
                  </a:ext>
                </a:extLst>
              </a:tr>
              <a:tr h="221533">
                <a:tc>
                  <a:txBody>
                    <a:bodyPr/>
                    <a:lstStyle/>
                    <a:p>
                      <a:pPr marL="0" marR="0" algn="ctr">
                        <a:lnSpc>
                          <a:spcPct val="107000"/>
                        </a:lnSpc>
                        <a:spcBef>
                          <a:spcPts val="0"/>
                        </a:spcBef>
                        <a:spcAft>
                          <a:spcPts val="0"/>
                        </a:spcAft>
                      </a:pPr>
                      <a:r>
                        <a:rPr lang="en-US" sz="1300">
                          <a:effectLst/>
                        </a:rPr>
                        <a:t>MKT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r">
                        <a:lnSpc>
                          <a:spcPct val="107000"/>
                        </a:lnSpc>
                        <a:spcBef>
                          <a:spcPts val="0"/>
                        </a:spcBef>
                        <a:spcAft>
                          <a:spcPts val="0"/>
                        </a:spcAft>
                      </a:pPr>
                      <a:r>
                        <a:rPr lang="en-US" sz="1300" dirty="0">
                          <a:effectLst/>
                        </a:rPr>
                        <a:t>729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813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856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906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915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extLst>
                  <a:ext uri="{0D108BD9-81ED-4DB2-BD59-A6C34878D82A}">
                    <a16:rowId xmlns:a16="http://schemas.microsoft.com/office/drawing/2014/main" val="869471296"/>
                  </a:ext>
                </a:extLst>
              </a:tr>
              <a:tr h="221533">
                <a:tc>
                  <a:txBody>
                    <a:bodyPr/>
                    <a:lstStyle/>
                    <a:p>
                      <a:pPr marL="0" marR="0" algn="ctr">
                        <a:lnSpc>
                          <a:spcPct val="107000"/>
                        </a:lnSpc>
                        <a:spcBef>
                          <a:spcPts val="0"/>
                        </a:spcBef>
                        <a:spcAft>
                          <a:spcPts val="0"/>
                        </a:spcAft>
                      </a:pPr>
                      <a:r>
                        <a:rPr lang="en-US" sz="1300">
                          <a:effectLst/>
                        </a:rPr>
                        <a:t>MQM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r">
                        <a:lnSpc>
                          <a:spcPct val="107000"/>
                        </a:lnSpc>
                        <a:spcBef>
                          <a:spcPts val="0"/>
                        </a:spcBef>
                        <a:spcAft>
                          <a:spcPts val="0"/>
                        </a:spcAft>
                      </a:pPr>
                      <a:r>
                        <a:rPr lang="en-US" sz="1300" dirty="0">
                          <a:effectLst/>
                        </a:rPr>
                        <a:t>1,217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1,363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1,432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1,487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1,452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extLst>
                  <a:ext uri="{0D108BD9-81ED-4DB2-BD59-A6C34878D82A}">
                    <a16:rowId xmlns:a16="http://schemas.microsoft.com/office/drawing/2014/main" val="2122352436"/>
                  </a:ext>
                </a:extLst>
              </a:tr>
              <a:tr h="221533">
                <a:tc>
                  <a:txBody>
                    <a:bodyPr/>
                    <a:lstStyle/>
                    <a:p>
                      <a:pPr marL="0" marR="0" algn="ctr">
                        <a:lnSpc>
                          <a:spcPct val="107000"/>
                        </a:lnSpc>
                        <a:spcBef>
                          <a:spcPts val="0"/>
                        </a:spcBef>
                        <a:spcAft>
                          <a:spcPts val="0"/>
                        </a:spcAft>
                      </a:pPr>
                      <a:r>
                        <a:rPr lang="en-US" sz="1300">
                          <a:effectLst/>
                        </a:rPr>
                        <a:t>MBA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tc>
                <a:tc>
                  <a:txBody>
                    <a:bodyPr/>
                    <a:lstStyle/>
                    <a:p>
                      <a:pPr marL="0" marR="0" algn="r">
                        <a:lnSpc>
                          <a:spcPct val="107000"/>
                        </a:lnSpc>
                        <a:spcBef>
                          <a:spcPts val="0"/>
                        </a:spcBef>
                        <a:spcAft>
                          <a:spcPts val="0"/>
                        </a:spcAft>
                      </a:pPr>
                      <a:r>
                        <a:rPr lang="en-US" sz="1300" dirty="0">
                          <a:effectLst/>
                        </a:rPr>
                        <a:t>164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141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135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114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tc>
                  <a:txBody>
                    <a:bodyPr/>
                    <a:lstStyle/>
                    <a:p>
                      <a:pPr marL="0" marR="0" algn="r">
                        <a:lnSpc>
                          <a:spcPct val="107000"/>
                        </a:lnSpc>
                        <a:spcBef>
                          <a:spcPts val="0"/>
                        </a:spcBef>
                        <a:spcAft>
                          <a:spcPts val="0"/>
                        </a:spcAft>
                      </a:pPr>
                      <a:r>
                        <a:rPr lang="en-US" sz="1300" dirty="0">
                          <a:effectLst/>
                        </a:rPr>
                        <a:t>113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441" marR="73441" marT="0" marB="0" anchor="ctr"/>
                </a:tc>
                <a:extLst>
                  <a:ext uri="{0D108BD9-81ED-4DB2-BD59-A6C34878D82A}">
                    <a16:rowId xmlns:a16="http://schemas.microsoft.com/office/drawing/2014/main" val="2875585471"/>
                  </a:ext>
                </a:extLst>
              </a:tr>
            </a:tbl>
          </a:graphicData>
        </a:graphic>
      </p:graphicFrame>
      <p:sp>
        <p:nvSpPr>
          <p:cNvPr id="11" name="Rectangle 10"/>
          <p:cNvSpPr/>
          <p:nvPr/>
        </p:nvSpPr>
        <p:spPr>
          <a:xfrm>
            <a:off x="3619430" y="2839806"/>
            <a:ext cx="4625789" cy="258807"/>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451812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t>22</a:t>
            </a:fld>
            <a:endParaRPr lang="en-US" dirty="0"/>
          </a:p>
        </p:txBody>
      </p:sp>
      <p:sp>
        <p:nvSpPr>
          <p:cNvPr id="3" name="Rectangle 2"/>
          <p:cNvSpPr/>
          <p:nvPr/>
        </p:nvSpPr>
        <p:spPr>
          <a:xfrm>
            <a:off x="2009999" y="4397558"/>
            <a:ext cx="6219601" cy="892552"/>
          </a:xfrm>
          <a:prstGeom prst="rect">
            <a:avLst/>
          </a:prstGeom>
        </p:spPr>
        <p:txBody>
          <a:bodyPr wrap="square">
            <a:spAutoFit/>
          </a:bodyPr>
          <a:lstStyle/>
          <a:p>
            <a:r>
              <a:rPr lang="en-US" sz="1300" dirty="0">
                <a:latin typeface="Arial" charset="0"/>
                <a:ea typeface="Arial" charset="0"/>
                <a:cs typeface="Arial" charset="0"/>
              </a:rPr>
              <a:t>Total credit hours at the university increased by 2.7% from FY14 to FY18; in the College of Business credit hours increased by </a:t>
            </a:r>
            <a:r>
              <a:rPr lang="en-US" sz="1300" b="1" dirty="0">
                <a:latin typeface="Arial" charset="0"/>
                <a:ea typeface="Arial" charset="0"/>
                <a:cs typeface="Arial" charset="0"/>
              </a:rPr>
              <a:t>18.8% </a:t>
            </a:r>
            <a:r>
              <a:rPr lang="en-US" sz="1300" dirty="0">
                <a:latin typeface="Arial" charset="0"/>
                <a:ea typeface="Arial" charset="0"/>
                <a:cs typeface="Arial" charset="0"/>
              </a:rPr>
              <a:t>from FY14 to FY18.</a:t>
            </a:r>
          </a:p>
          <a:p>
            <a:endParaRPr lang="en-US" sz="1300" dirty="0">
              <a:latin typeface="Calibri" panose="020F0502020204030204" pitchFamily="34" charset="0"/>
              <a:ea typeface="Calibri" panose="020F0502020204030204" pitchFamily="34" charset="0"/>
              <a:cs typeface="Times New Roman" panose="02020603050405020304" pitchFamily="18" charset="0"/>
            </a:endParaRPr>
          </a:p>
          <a:p>
            <a:r>
              <a:rPr lang="en-US" sz="1300" dirty="0">
                <a:latin typeface="Calibri" panose="020F0502020204030204" pitchFamily="34" charset="0"/>
                <a:ea typeface="Calibri" panose="020F0502020204030204" pitchFamily="34" charset="0"/>
                <a:cs typeface="Times New Roman" panose="02020603050405020304" pitchFamily="18" charset="0"/>
              </a:rPr>
              <a:t>*</a:t>
            </a:r>
            <a:r>
              <a:rPr lang="en-US" sz="1300" dirty="0">
                <a:latin typeface="Arial" charset="0"/>
                <a:ea typeface="Arial" charset="0"/>
                <a:cs typeface="Arial" charset="0"/>
              </a:rPr>
              <a:t>Credit hours for the MBA not provided by </a:t>
            </a:r>
            <a:r>
              <a:rPr lang="en-US" sz="1300">
                <a:latin typeface="Arial" charset="0"/>
                <a:ea typeface="Arial" charset="0"/>
                <a:cs typeface="Arial" charset="0"/>
              </a:rPr>
              <a:t>PRPA reports </a:t>
            </a:r>
            <a:r>
              <a:rPr lang="en-US" sz="1300" dirty="0">
                <a:latin typeface="Arial" charset="0"/>
                <a:ea typeface="Arial" charset="0"/>
                <a:cs typeface="Arial" charset="0"/>
              </a:rPr>
              <a:t>prior to FY18.</a:t>
            </a:r>
          </a:p>
        </p:txBody>
      </p:sp>
      <p:sp>
        <p:nvSpPr>
          <p:cNvPr id="11" name="Title 1"/>
          <p:cNvSpPr txBox="1">
            <a:spLocks/>
          </p:cNvSpPr>
          <p:nvPr/>
        </p:nvSpPr>
        <p:spPr>
          <a:xfrm>
            <a:off x="1835236" y="401371"/>
            <a:ext cx="6089588" cy="8831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600" dirty="0">
                <a:latin typeface="Arial Bold" panose="020B0704020202020204" pitchFamily="34" charset="0"/>
                <a:cs typeface="Arial Bold" panose="020B0704020202020204" pitchFamily="34" charset="0"/>
              </a:rPr>
              <a:t>Measures of Productivity:</a:t>
            </a:r>
            <a:br>
              <a:rPr lang="en-US" sz="2800" dirty="0">
                <a:latin typeface="Arial Bold" panose="020B0704020202020204" pitchFamily="34" charset="0"/>
                <a:cs typeface="Arial Bold" panose="020B0704020202020204" pitchFamily="34" charset="0"/>
              </a:rPr>
            </a:br>
            <a:r>
              <a:rPr lang="en-US" sz="2800" dirty="0">
                <a:solidFill>
                  <a:srgbClr val="C00000"/>
                </a:solidFill>
                <a:latin typeface="Arial" charset="0"/>
                <a:ea typeface="Arial" charset="0"/>
                <a:cs typeface="Arial" charset="0"/>
              </a:rPr>
              <a:t>Credit Hours</a:t>
            </a:r>
          </a:p>
        </p:txBody>
      </p:sp>
      <p:graphicFrame>
        <p:nvGraphicFramePr>
          <p:cNvPr id="4" name="Table 3"/>
          <p:cNvGraphicFramePr>
            <a:graphicFrameLocks noGrp="1"/>
          </p:cNvGraphicFramePr>
          <p:nvPr>
            <p:extLst>
              <p:ext uri="{D42A27DB-BD31-4B8C-83A1-F6EECF244321}">
                <p14:modId xmlns:p14="http://schemas.microsoft.com/office/powerpoint/2010/main" val="2456074752"/>
              </p:ext>
            </p:extLst>
          </p:nvPr>
        </p:nvGraphicFramePr>
        <p:xfrm>
          <a:off x="2009999" y="1386837"/>
          <a:ext cx="6439124" cy="2908407"/>
        </p:xfrm>
        <a:graphic>
          <a:graphicData uri="http://schemas.openxmlformats.org/drawingml/2006/table">
            <a:tbl>
              <a:tblPr firstRow="1" firstCol="1" bandRow="1">
                <a:tableStyleId>{5C22544A-7EE6-4342-B048-85BDC9FD1C3A}</a:tableStyleId>
              </a:tblPr>
              <a:tblGrid>
                <a:gridCol w="2690649">
                  <a:extLst>
                    <a:ext uri="{9D8B030D-6E8A-4147-A177-3AD203B41FA5}">
                      <a16:colId xmlns:a16="http://schemas.microsoft.com/office/drawing/2014/main" val="925416089"/>
                    </a:ext>
                  </a:extLst>
                </a:gridCol>
                <a:gridCol w="749695">
                  <a:extLst>
                    <a:ext uri="{9D8B030D-6E8A-4147-A177-3AD203B41FA5}">
                      <a16:colId xmlns:a16="http://schemas.microsoft.com/office/drawing/2014/main" val="2014019866"/>
                    </a:ext>
                  </a:extLst>
                </a:gridCol>
                <a:gridCol w="749695">
                  <a:extLst>
                    <a:ext uri="{9D8B030D-6E8A-4147-A177-3AD203B41FA5}">
                      <a16:colId xmlns:a16="http://schemas.microsoft.com/office/drawing/2014/main" val="499431464"/>
                    </a:ext>
                  </a:extLst>
                </a:gridCol>
                <a:gridCol w="749695">
                  <a:extLst>
                    <a:ext uri="{9D8B030D-6E8A-4147-A177-3AD203B41FA5}">
                      <a16:colId xmlns:a16="http://schemas.microsoft.com/office/drawing/2014/main" val="1310830014"/>
                    </a:ext>
                  </a:extLst>
                </a:gridCol>
                <a:gridCol w="749695">
                  <a:extLst>
                    <a:ext uri="{9D8B030D-6E8A-4147-A177-3AD203B41FA5}">
                      <a16:colId xmlns:a16="http://schemas.microsoft.com/office/drawing/2014/main" val="3144400105"/>
                    </a:ext>
                  </a:extLst>
                </a:gridCol>
                <a:gridCol w="749695">
                  <a:extLst>
                    <a:ext uri="{9D8B030D-6E8A-4147-A177-3AD203B41FA5}">
                      <a16:colId xmlns:a16="http://schemas.microsoft.com/office/drawing/2014/main" val="942684281"/>
                    </a:ext>
                  </a:extLst>
                </a:gridCol>
              </a:tblGrid>
              <a:tr h="274082">
                <a:tc gridSpan="6">
                  <a:txBody>
                    <a:bodyPr/>
                    <a:lstStyle/>
                    <a:p>
                      <a:pPr marL="0" marR="0" algn="ctr">
                        <a:lnSpc>
                          <a:spcPct val="107000"/>
                        </a:lnSpc>
                        <a:spcBef>
                          <a:spcPts val="0"/>
                        </a:spcBef>
                        <a:spcAft>
                          <a:spcPts val="0"/>
                        </a:spcAft>
                      </a:pPr>
                      <a:r>
                        <a:rPr lang="en-US" sz="1400" dirty="0">
                          <a:effectLst/>
                        </a:rPr>
                        <a:t>Fiscal Year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4777302"/>
                  </a:ext>
                </a:extLst>
              </a:tr>
              <a:tr h="274082">
                <a:tc>
                  <a:txBody>
                    <a:bodyPr/>
                    <a:lstStyle/>
                    <a:p>
                      <a:pPr marL="0" marR="0" algn="l">
                        <a:lnSpc>
                          <a:spcPct val="107000"/>
                        </a:lnSpc>
                        <a:spcBef>
                          <a:spcPts val="0"/>
                        </a:spcBef>
                        <a:spcAft>
                          <a:spcPts val="0"/>
                        </a:spcAft>
                      </a:pPr>
                      <a:r>
                        <a:rPr lang="en-US" sz="1400" b="1" dirty="0">
                          <a:effectLst/>
                        </a:rPr>
                        <a:t>Credit Hours</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ctr">
                        <a:lnSpc>
                          <a:spcPct val="107000"/>
                        </a:lnSpc>
                        <a:spcBef>
                          <a:spcPts val="0"/>
                        </a:spcBef>
                        <a:spcAft>
                          <a:spcPts val="0"/>
                        </a:spcAft>
                      </a:pPr>
                      <a:r>
                        <a:rPr lang="en-US" sz="1400" b="1" dirty="0">
                          <a:effectLst/>
                        </a:rPr>
                        <a:t>FY 2014</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ctr">
                        <a:lnSpc>
                          <a:spcPct val="107000"/>
                        </a:lnSpc>
                        <a:spcBef>
                          <a:spcPts val="0"/>
                        </a:spcBef>
                        <a:spcAft>
                          <a:spcPts val="0"/>
                        </a:spcAft>
                      </a:pPr>
                      <a:r>
                        <a:rPr lang="en-US" sz="1400" b="1" dirty="0">
                          <a:effectLst/>
                        </a:rPr>
                        <a:t>FY 2015</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ctr">
                        <a:lnSpc>
                          <a:spcPct val="107000"/>
                        </a:lnSpc>
                        <a:spcBef>
                          <a:spcPts val="0"/>
                        </a:spcBef>
                        <a:spcAft>
                          <a:spcPts val="0"/>
                        </a:spcAft>
                      </a:pPr>
                      <a:r>
                        <a:rPr lang="en-US" sz="1400" b="1" dirty="0">
                          <a:effectLst/>
                        </a:rPr>
                        <a:t>FY 2016</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ctr">
                        <a:lnSpc>
                          <a:spcPct val="107000"/>
                        </a:lnSpc>
                        <a:spcBef>
                          <a:spcPts val="0"/>
                        </a:spcBef>
                        <a:spcAft>
                          <a:spcPts val="0"/>
                        </a:spcAft>
                      </a:pPr>
                      <a:r>
                        <a:rPr lang="en-US" sz="1400" b="1" dirty="0">
                          <a:effectLst/>
                        </a:rPr>
                        <a:t>FY 2017</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ctr">
                        <a:lnSpc>
                          <a:spcPct val="107000"/>
                        </a:lnSpc>
                        <a:spcBef>
                          <a:spcPts val="0"/>
                        </a:spcBef>
                        <a:spcAft>
                          <a:spcPts val="0"/>
                        </a:spcAft>
                      </a:pPr>
                      <a:r>
                        <a:rPr lang="en-US" sz="1400" b="1" dirty="0">
                          <a:effectLst/>
                        </a:rPr>
                        <a:t>FY 2018</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extLst>
                  <a:ext uri="{0D108BD9-81ED-4DB2-BD59-A6C34878D82A}">
                    <a16:rowId xmlns:a16="http://schemas.microsoft.com/office/drawing/2014/main" val="1712329734"/>
                  </a:ext>
                </a:extLst>
              </a:tr>
              <a:tr h="441671">
                <a:tc>
                  <a:txBody>
                    <a:bodyPr/>
                    <a:lstStyle/>
                    <a:p>
                      <a:pPr marL="0" marR="0" algn="l">
                        <a:lnSpc>
                          <a:spcPct val="107000"/>
                        </a:lnSpc>
                        <a:spcBef>
                          <a:spcPts val="0"/>
                        </a:spcBef>
                        <a:spcAft>
                          <a:spcPts val="0"/>
                        </a:spcAft>
                      </a:pPr>
                      <a:r>
                        <a:rPr lang="en-US" sz="1400" dirty="0">
                          <a:effectLst/>
                        </a:rPr>
                        <a:t>University Total</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tc>
                <a:tc>
                  <a:txBody>
                    <a:bodyPr/>
                    <a:lstStyle/>
                    <a:p>
                      <a:pPr marL="0" marR="0" algn="r">
                        <a:lnSpc>
                          <a:spcPct val="107000"/>
                        </a:lnSpc>
                        <a:spcBef>
                          <a:spcPts val="0"/>
                        </a:spcBef>
                        <a:spcAft>
                          <a:spcPts val="0"/>
                        </a:spcAft>
                      </a:pPr>
                      <a:r>
                        <a:rPr lang="en-US" sz="1400" dirty="0">
                          <a:effectLst/>
                        </a:rPr>
                        <a:t>506,003</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515,941</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515,792</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525,974</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519,452</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extLst>
                  <a:ext uri="{0D108BD9-81ED-4DB2-BD59-A6C34878D82A}">
                    <a16:rowId xmlns:a16="http://schemas.microsoft.com/office/drawing/2014/main" val="2269907730"/>
                  </a:ext>
                </a:extLst>
              </a:tr>
              <a:tr h="274082">
                <a:tc>
                  <a:txBody>
                    <a:bodyPr/>
                    <a:lstStyle/>
                    <a:p>
                      <a:pPr marL="0" marR="0" algn="l">
                        <a:lnSpc>
                          <a:spcPct val="107000"/>
                        </a:lnSpc>
                        <a:spcBef>
                          <a:spcPts val="0"/>
                        </a:spcBef>
                        <a:spcAft>
                          <a:spcPts val="0"/>
                        </a:spcAft>
                      </a:pPr>
                      <a:r>
                        <a:rPr lang="en-US" sz="1400" dirty="0">
                          <a:effectLst/>
                        </a:rPr>
                        <a:t>Business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tc>
                <a:tc>
                  <a:txBody>
                    <a:bodyPr/>
                    <a:lstStyle/>
                    <a:p>
                      <a:pPr marL="0" marR="0" algn="r">
                        <a:lnSpc>
                          <a:spcPct val="107000"/>
                        </a:lnSpc>
                        <a:spcBef>
                          <a:spcPts val="0"/>
                        </a:spcBef>
                        <a:spcAft>
                          <a:spcPts val="0"/>
                        </a:spcAft>
                      </a:pPr>
                      <a:r>
                        <a:rPr lang="en-US" sz="1400" dirty="0">
                          <a:effectLst/>
                        </a:rPr>
                        <a:t>61,663</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65,543</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65,976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70,950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73,278</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extLst>
                  <a:ext uri="{0D108BD9-81ED-4DB2-BD59-A6C34878D82A}">
                    <a16:rowId xmlns:a16="http://schemas.microsoft.com/office/drawing/2014/main" val="2060935812"/>
                  </a:ext>
                </a:extLst>
              </a:tr>
              <a:tr h="274082">
                <a:tc>
                  <a:txBody>
                    <a:bodyPr/>
                    <a:lstStyle/>
                    <a:p>
                      <a:pPr marL="0" marR="0" algn="l">
                        <a:lnSpc>
                          <a:spcPct val="107000"/>
                        </a:lnSpc>
                        <a:spcBef>
                          <a:spcPts val="0"/>
                        </a:spcBef>
                        <a:spcAft>
                          <a:spcPts val="0"/>
                        </a:spcAft>
                      </a:pPr>
                      <a:r>
                        <a:rPr lang="en-US" sz="1400" dirty="0">
                          <a:effectLst/>
                        </a:rPr>
                        <a:t>Accounting</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tc>
                <a:tc>
                  <a:txBody>
                    <a:bodyPr/>
                    <a:lstStyle/>
                    <a:p>
                      <a:pPr marL="0" marR="0" algn="r">
                        <a:lnSpc>
                          <a:spcPct val="107000"/>
                        </a:lnSpc>
                        <a:spcBef>
                          <a:spcPts val="0"/>
                        </a:spcBef>
                        <a:spcAft>
                          <a:spcPts val="0"/>
                        </a:spcAft>
                      </a:pPr>
                      <a:r>
                        <a:rPr lang="en-US" sz="1400" dirty="0">
                          <a:effectLst/>
                        </a:rPr>
                        <a:t>18,373</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18,928</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19,790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21,747</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21,295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extLst>
                  <a:ext uri="{0D108BD9-81ED-4DB2-BD59-A6C34878D82A}">
                    <a16:rowId xmlns:a16="http://schemas.microsoft.com/office/drawing/2014/main" val="1594783109"/>
                  </a:ext>
                </a:extLst>
              </a:tr>
              <a:tr h="274082">
                <a:tc>
                  <a:txBody>
                    <a:bodyPr/>
                    <a:lstStyle/>
                    <a:p>
                      <a:pPr marL="0" marR="0" algn="l">
                        <a:lnSpc>
                          <a:spcPct val="107000"/>
                        </a:lnSpc>
                        <a:spcBef>
                          <a:spcPts val="0"/>
                        </a:spcBef>
                        <a:spcAft>
                          <a:spcPts val="0"/>
                        </a:spcAft>
                      </a:pPr>
                      <a:r>
                        <a:rPr lang="en-US" sz="1400">
                          <a:effectLst/>
                        </a:rPr>
                        <a:t>Finance, Insurance, and Law</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tc>
                <a:tc>
                  <a:txBody>
                    <a:bodyPr/>
                    <a:lstStyle/>
                    <a:p>
                      <a:pPr marL="0" marR="0" algn="r">
                        <a:lnSpc>
                          <a:spcPct val="107000"/>
                        </a:lnSpc>
                        <a:spcBef>
                          <a:spcPts val="0"/>
                        </a:spcBef>
                        <a:spcAft>
                          <a:spcPts val="0"/>
                        </a:spcAft>
                      </a:pPr>
                      <a:r>
                        <a:rPr lang="en-US" sz="1400" dirty="0">
                          <a:effectLst/>
                        </a:rPr>
                        <a:t>15,229</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16,347</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16,096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16,703</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17,485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extLst>
                  <a:ext uri="{0D108BD9-81ED-4DB2-BD59-A6C34878D82A}">
                    <a16:rowId xmlns:a16="http://schemas.microsoft.com/office/drawing/2014/main" val="3601906412"/>
                  </a:ext>
                </a:extLst>
              </a:tr>
              <a:tr h="548162">
                <a:tc>
                  <a:txBody>
                    <a:bodyPr/>
                    <a:lstStyle/>
                    <a:p>
                      <a:pPr marL="0" marR="0" algn="l">
                        <a:lnSpc>
                          <a:spcPct val="107000"/>
                        </a:lnSpc>
                        <a:spcBef>
                          <a:spcPts val="0"/>
                        </a:spcBef>
                        <a:spcAft>
                          <a:spcPts val="0"/>
                        </a:spcAft>
                      </a:pPr>
                      <a:r>
                        <a:rPr lang="en-US" sz="1400" dirty="0">
                          <a:effectLst/>
                        </a:rPr>
                        <a:t>Management and Quantitative Methods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tc>
                <a:tc>
                  <a:txBody>
                    <a:bodyPr/>
                    <a:lstStyle/>
                    <a:p>
                      <a:pPr marL="0" marR="0" algn="r">
                        <a:lnSpc>
                          <a:spcPct val="107000"/>
                        </a:lnSpc>
                        <a:spcBef>
                          <a:spcPts val="0"/>
                        </a:spcBef>
                        <a:spcAft>
                          <a:spcPts val="0"/>
                        </a:spcAft>
                      </a:pPr>
                      <a:r>
                        <a:rPr lang="en-US" sz="1400" dirty="0">
                          <a:effectLst/>
                        </a:rPr>
                        <a:t>18,097</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19,086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19,156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20,284</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20,555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extLst>
                  <a:ext uri="{0D108BD9-81ED-4DB2-BD59-A6C34878D82A}">
                    <a16:rowId xmlns:a16="http://schemas.microsoft.com/office/drawing/2014/main" val="3467624924"/>
                  </a:ext>
                </a:extLst>
              </a:tr>
              <a:tr h="274082">
                <a:tc>
                  <a:txBody>
                    <a:bodyPr/>
                    <a:lstStyle/>
                    <a:p>
                      <a:pPr marL="0" marR="0" algn="l">
                        <a:lnSpc>
                          <a:spcPct val="107000"/>
                        </a:lnSpc>
                        <a:spcBef>
                          <a:spcPts val="0"/>
                        </a:spcBef>
                        <a:spcAft>
                          <a:spcPts val="0"/>
                        </a:spcAft>
                      </a:pPr>
                      <a:r>
                        <a:rPr lang="en-US" sz="1400" dirty="0">
                          <a:effectLst/>
                        </a:rPr>
                        <a:t>Marketing</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tc>
                <a:tc>
                  <a:txBody>
                    <a:bodyPr/>
                    <a:lstStyle/>
                    <a:p>
                      <a:pPr marL="0" marR="0" algn="r">
                        <a:lnSpc>
                          <a:spcPct val="107000"/>
                        </a:lnSpc>
                        <a:spcBef>
                          <a:spcPts val="0"/>
                        </a:spcBef>
                        <a:spcAft>
                          <a:spcPts val="0"/>
                        </a:spcAft>
                      </a:pPr>
                      <a:r>
                        <a:rPr lang="en-US" sz="1400" dirty="0">
                          <a:effectLst/>
                        </a:rPr>
                        <a:t> 9,964</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11,182</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10,934</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12,216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400" dirty="0">
                          <a:effectLst/>
                        </a:rPr>
                        <a:t>13,769</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extLst>
                  <a:ext uri="{0D108BD9-81ED-4DB2-BD59-A6C34878D82A}">
                    <a16:rowId xmlns:a16="http://schemas.microsoft.com/office/drawing/2014/main" val="1214922971"/>
                  </a:ext>
                </a:extLst>
              </a:tr>
              <a:tr h="274082">
                <a:tc>
                  <a:txBody>
                    <a:bodyPr/>
                    <a:lstStyle/>
                    <a:p>
                      <a:pPr marL="0" marR="0" algn="l">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Master of Business Administration*</a:t>
                      </a:r>
                    </a:p>
                  </a:txBody>
                  <a:tcPr marL="80485" marR="80485" marT="0" marB="0"/>
                </a:tc>
                <a:tc>
                  <a:txBody>
                    <a:bodyPr/>
                    <a:lstStyle/>
                    <a:p>
                      <a:pPr marL="0" marR="0" algn="r">
                        <a:lnSpc>
                          <a:spcPct val="107000"/>
                        </a:lnSpc>
                        <a:spcBef>
                          <a:spcPts val="0"/>
                        </a:spcBef>
                        <a:spcAft>
                          <a:spcPts val="0"/>
                        </a:spcAft>
                      </a:pP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485" marR="80485" marT="0" marB="0" anchor="ctr"/>
                </a:tc>
                <a:tc>
                  <a:txBody>
                    <a:bodyPr/>
                    <a:lstStyle/>
                    <a:p>
                      <a:pPr marL="0" marR="0" algn="r">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174</a:t>
                      </a:r>
                    </a:p>
                  </a:txBody>
                  <a:tcPr marL="80485" marR="80485" marT="0" marB="0" anchor="ctr"/>
                </a:tc>
                <a:extLst>
                  <a:ext uri="{0D108BD9-81ED-4DB2-BD59-A6C34878D82A}">
                    <a16:rowId xmlns:a16="http://schemas.microsoft.com/office/drawing/2014/main" val="3614056429"/>
                  </a:ext>
                </a:extLst>
              </a:tr>
            </a:tbl>
          </a:graphicData>
        </a:graphic>
      </p:graphicFrame>
      <p:sp>
        <p:nvSpPr>
          <p:cNvPr id="10" name="Rectangle 9"/>
          <p:cNvSpPr/>
          <p:nvPr/>
        </p:nvSpPr>
        <p:spPr>
          <a:xfrm>
            <a:off x="4627899" y="2361521"/>
            <a:ext cx="3876695" cy="301214"/>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6010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solidFill>
                  <a:prstClr val="black">
                    <a:tint val="75000"/>
                  </a:prstClr>
                </a:solidFill>
              </a:rPr>
              <a:pPr/>
              <a:t>23</a:t>
            </a:fld>
            <a:endParaRPr lang="en-US" dirty="0">
              <a:solidFill>
                <a:prstClr val="black">
                  <a:tint val="75000"/>
                </a:prstClr>
              </a:solidFill>
            </a:endParaRPr>
          </a:p>
        </p:txBody>
      </p:sp>
      <p:sp>
        <p:nvSpPr>
          <p:cNvPr id="10" name="Title 1"/>
          <p:cNvSpPr txBox="1">
            <a:spLocks/>
          </p:cNvSpPr>
          <p:nvPr/>
        </p:nvSpPr>
        <p:spPr>
          <a:xfrm>
            <a:off x="1768416" y="606476"/>
            <a:ext cx="6089588" cy="8831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600" dirty="0">
                <a:latin typeface="Arial Bold" panose="020B0704020202020204" pitchFamily="34" charset="0"/>
                <a:cs typeface="Arial Bold" panose="020B0704020202020204" pitchFamily="34" charset="0"/>
              </a:rPr>
              <a:t>Measures of Productivity:</a:t>
            </a:r>
            <a:br>
              <a:rPr lang="en-US" sz="2800" dirty="0">
                <a:latin typeface="Arial Bold" panose="020B0704020202020204" pitchFamily="34" charset="0"/>
                <a:cs typeface="Arial Bold" panose="020B0704020202020204" pitchFamily="34" charset="0"/>
              </a:rPr>
            </a:br>
            <a:r>
              <a:rPr lang="en-US" sz="2800" dirty="0">
                <a:solidFill>
                  <a:srgbClr val="C00000"/>
                </a:solidFill>
                <a:latin typeface="Arial" charset="0"/>
                <a:ea typeface="Arial" charset="0"/>
                <a:cs typeface="Arial" charset="0"/>
              </a:rPr>
              <a:t>Credit Hours/TT</a:t>
            </a:r>
          </a:p>
        </p:txBody>
      </p:sp>
      <p:graphicFrame>
        <p:nvGraphicFramePr>
          <p:cNvPr id="3" name="Table 2"/>
          <p:cNvGraphicFramePr>
            <a:graphicFrameLocks noGrp="1"/>
          </p:cNvGraphicFramePr>
          <p:nvPr>
            <p:extLst>
              <p:ext uri="{D42A27DB-BD31-4B8C-83A1-F6EECF244321}">
                <p14:modId xmlns:p14="http://schemas.microsoft.com/office/powerpoint/2010/main" val="353463325"/>
              </p:ext>
            </p:extLst>
          </p:nvPr>
        </p:nvGraphicFramePr>
        <p:xfrm>
          <a:off x="1718502" y="1497534"/>
          <a:ext cx="6989354" cy="3145212"/>
        </p:xfrm>
        <a:graphic>
          <a:graphicData uri="http://schemas.openxmlformats.org/drawingml/2006/table">
            <a:tbl>
              <a:tblPr firstRow="1" firstCol="1" bandRow="1">
                <a:tableStyleId>{5C22544A-7EE6-4342-B048-85BDC9FD1C3A}</a:tableStyleId>
              </a:tblPr>
              <a:tblGrid>
                <a:gridCol w="1999619">
                  <a:extLst>
                    <a:ext uri="{9D8B030D-6E8A-4147-A177-3AD203B41FA5}">
                      <a16:colId xmlns:a16="http://schemas.microsoft.com/office/drawing/2014/main" val="3932016669"/>
                    </a:ext>
                  </a:extLst>
                </a:gridCol>
                <a:gridCol w="997785">
                  <a:extLst>
                    <a:ext uri="{9D8B030D-6E8A-4147-A177-3AD203B41FA5}">
                      <a16:colId xmlns:a16="http://schemas.microsoft.com/office/drawing/2014/main" val="1995224021"/>
                    </a:ext>
                  </a:extLst>
                </a:gridCol>
                <a:gridCol w="997785">
                  <a:extLst>
                    <a:ext uri="{9D8B030D-6E8A-4147-A177-3AD203B41FA5}">
                      <a16:colId xmlns:a16="http://schemas.microsoft.com/office/drawing/2014/main" val="2124176816"/>
                    </a:ext>
                  </a:extLst>
                </a:gridCol>
                <a:gridCol w="997785">
                  <a:extLst>
                    <a:ext uri="{9D8B030D-6E8A-4147-A177-3AD203B41FA5}">
                      <a16:colId xmlns:a16="http://schemas.microsoft.com/office/drawing/2014/main" val="3980813686"/>
                    </a:ext>
                  </a:extLst>
                </a:gridCol>
                <a:gridCol w="997785">
                  <a:extLst>
                    <a:ext uri="{9D8B030D-6E8A-4147-A177-3AD203B41FA5}">
                      <a16:colId xmlns:a16="http://schemas.microsoft.com/office/drawing/2014/main" val="2998877257"/>
                    </a:ext>
                  </a:extLst>
                </a:gridCol>
                <a:gridCol w="998595">
                  <a:extLst>
                    <a:ext uri="{9D8B030D-6E8A-4147-A177-3AD203B41FA5}">
                      <a16:colId xmlns:a16="http://schemas.microsoft.com/office/drawing/2014/main" val="3235050710"/>
                    </a:ext>
                  </a:extLst>
                </a:gridCol>
              </a:tblGrid>
              <a:tr h="387618">
                <a:tc gridSpan="6">
                  <a:txBody>
                    <a:bodyPr/>
                    <a:lstStyle/>
                    <a:p>
                      <a:pPr marL="0" marR="0" algn="ctr">
                        <a:lnSpc>
                          <a:spcPct val="107000"/>
                        </a:lnSpc>
                        <a:spcBef>
                          <a:spcPts val="0"/>
                        </a:spcBef>
                        <a:spcAft>
                          <a:spcPts val="0"/>
                        </a:spcAft>
                      </a:pPr>
                      <a:r>
                        <a:rPr lang="en-US" sz="1500" dirty="0">
                          <a:effectLst/>
                        </a:rPr>
                        <a:t>Fiscal Year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5946850"/>
                  </a:ext>
                </a:extLst>
              </a:tr>
              <a:tr h="249179">
                <a:tc>
                  <a:txBody>
                    <a:bodyPr/>
                    <a:lstStyle/>
                    <a:p>
                      <a:pPr marL="0" marR="0">
                        <a:lnSpc>
                          <a:spcPct val="107000"/>
                        </a:lnSpc>
                        <a:spcBef>
                          <a:spcPts val="0"/>
                        </a:spcBef>
                        <a:spcAft>
                          <a:spcPts val="0"/>
                        </a:spcAft>
                      </a:pPr>
                      <a:r>
                        <a:rPr lang="en-US" sz="1500">
                          <a:effectLst/>
                        </a:rPr>
                        <a:t>Credit Hours per TT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tc>
                <a:tc>
                  <a:txBody>
                    <a:bodyPr/>
                    <a:lstStyle/>
                    <a:p>
                      <a:pPr marL="0" marR="0" algn="ctr">
                        <a:lnSpc>
                          <a:spcPct val="107000"/>
                        </a:lnSpc>
                        <a:spcBef>
                          <a:spcPts val="0"/>
                        </a:spcBef>
                        <a:spcAft>
                          <a:spcPts val="0"/>
                        </a:spcAft>
                      </a:pPr>
                      <a:r>
                        <a:rPr lang="en-US" sz="1500" dirty="0">
                          <a:effectLst/>
                        </a:rPr>
                        <a:t>FY 2014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ctr">
                        <a:lnSpc>
                          <a:spcPct val="107000"/>
                        </a:lnSpc>
                        <a:spcBef>
                          <a:spcPts val="0"/>
                        </a:spcBef>
                        <a:spcAft>
                          <a:spcPts val="0"/>
                        </a:spcAft>
                      </a:pPr>
                      <a:r>
                        <a:rPr lang="en-US" sz="1500" dirty="0">
                          <a:effectLst/>
                        </a:rPr>
                        <a:t>FY 2015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ctr">
                        <a:lnSpc>
                          <a:spcPct val="107000"/>
                        </a:lnSpc>
                        <a:spcBef>
                          <a:spcPts val="0"/>
                        </a:spcBef>
                        <a:spcAft>
                          <a:spcPts val="0"/>
                        </a:spcAft>
                      </a:pPr>
                      <a:r>
                        <a:rPr lang="en-US" sz="1500" dirty="0">
                          <a:effectLst/>
                        </a:rPr>
                        <a:t>FY 2016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ctr">
                        <a:lnSpc>
                          <a:spcPct val="107000"/>
                        </a:lnSpc>
                        <a:spcBef>
                          <a:spcPts val="0"/>
                        </a:spcBef>
                        <a:spcAft>
                          <a:spcPts val="0"/>
                        </a:spcAft>
                      </a:pPr>
                      <a:r>
                        <a:rPr lang="en-US" sz="1500" dirty="0">
                          <a:effectLst/>
                        </a:rPr>
                        <a:t>FY 2017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ctr">
                        <a:lnSpc>
                          <a:spcPct val="107000"/>
                        </a:lnSpc>
                        <a:spcBef>
                          <a:spcPts val="0"/>
                        </a:spcBef>
                        <a:spcAft>
                          <a:spcPts val="0"/>
                        </a:spcAft>
                      </a:pPr>
                      <a:r>
                        <a:rPr lang="en-US" sz="1500" dirty="0">
                          <a:effectLst/>
                        </a:rPr>
                        <a:t>FY 2018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extLst>
                  <a:ext uri="{0D108BD9-81ED-4DB2-BD59-A6C34878D82A}">
                    <a16:rowId xmlns:a16="http://schemas.microsoft.com/office/drawing/2014/main" val="2314297388"/>
                  </a:ext>
                </a:extLst>
              </a:tr>
              <a:tr h="249179">
                <a:tc>
                  <a:txBody>
                    <a:bodyPr/>
                    <a:lstStyle/>
                    <a:p>
                      <a:pPr marL="0" marR="0">
                        <a:lnSpc>
                          <a:spcPct val="107000"/>
                        </a:lnSpc>
                        <a:spcBef>
                          <a:spcPts val="0"/>
                        </a:spcBef>
                        <a:spcAft>
                          <a:spcPts val="0"/>
                        </a:spcAft>
                      </a:pPr>
                      <a:r>
                        <a:rPr lang="en-US" sz="1500">
                          <a:effectLst/>
                        </a:rPr>
                        <a:t>University 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tc>
                <a:tc>
                  <a:txBody>
                    <a:bodyPr/>
                    <a:lstStyle/>
                    <a:p>
                      <a:pPr marL="0" marR="0" algn="r">
                        <a:lnSpc>
                          <a:spcPct val="107000"/>
                        </a:lnSpc>
                        <a:spcBef>
                          <a:spcPts val="0"/>
                        </a:spcBef>
                        <a:spcAft>
                          <a:spcPts val="0"/>
                        </a:spcAft>
                      </a:pPr>
                      <a:r>
                        <a:rPr lang="en-US" sz="1500" dirty="0">
                          <a:effectLst/>
                        </a:rPr>
                        <a:t>376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366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372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395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388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extLst>
                  <a:ext uri="{0D108BD9-81ED-4DB2-BD59-A6C34878D82A}">
                    <a16:rowId xmlns:a16="http://schemas.microsoft.com/office/drawing/2014/main" val="46928418"/>
                  </a:ext>
                </a:extLst>
              </a:tr>
              <a:tr h="265804">
                <a:tc>
                  <a:txBody>
                    <a:bodyPr/>
                    <a:lstStyle/>
                    <a:p>
                      <a:pPr marL="0" marR="0">
                        <a:lnSpc>
                          <a:spcPct val="107000"/>
                        </a:lnSpc>
                        <a:spcBef>
                          <a:spcPts val="0"/>
                        </a:spcBef>
                        <a:spcAft>
                          <a:spcPts val="0"/>
                        </a:spcAft>
                      </a:pPr>
                      <a:r>
                        <a:rPr lang="en-US" sz="1500">
                          <a:effectLst/>
                        </a:rPr>
                        <a:t>Business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tc>
                <a:tc>
                  <a:txBody>
                    <a:bodyPr/>
                    <a:lstStyle/>
                    <a:p>
                      <a:pPr marL="0" marR="0" algn="r">
                        <a:lnSpc>
                          <a:spcPct val="107000"/>
                        </a:lnSpc>
                        <a:spcBef>
                          <a:spcPts val="0"/>
                        </a:spcBef>
                        <a:spcAft>
                          <a:spcPts val="0"/>
                        </a:spcAft>
                      </a:pPr>
                      <a:r>
                        <a:rPr lang="en-US" sz="1500" dirty="0">
                          <a:effectLst/>
                        </a:rPr>
                        <a:t>485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491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492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487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516</a:t>
                      </a:r>
                    </a:p>
                  </a:txBody>
                  <a:tcPr marL="87468" marR="87468" marT="0" marB="0" anchor="ctr"/>
                </a:tc>
                <a:extLst>
                  <a:ext uri="{0D108BD9-81ED-4DB2-BD59-A6C34878D82A}">
                    <a16:rowId xmlns:a16="http://schemas.microsoft.com/office/drawing/2014/main" val="272324858"/>
                  </a:ext>
                </a:extLst>
              </a:tr>
              <a:tr h="249179">
                <a:tc>
                  <a:txBody>
                    <a:bodyPr/>
                    <a:lstStyle/>
                    <a:p>
                      <a:pPr marL="0" marR="0">
                        <a:lnSpc>
                          <a:spcPct val="107000"/>
                        </a:lnSpc>
                        <a:spcBef>
                          <a:spcPts val="0"/>
                        </a:spcBef>
                        <a:spcAft>
                          <a:spcPts val="0"/>
                        </a:spcAft>
                      </a:pPr>
                      <a:r>
                        <a:rPr lang="en-US" sz="15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tc>
                <a:tc>
                  <a:txBody>
                    <a:bodyPr/>
                    <a:lstStyle/>
                    <a:p>
                      <a:pPr marL="0" marR="0" algn="r">
                        <a:lnSpc>
                          <a:spcPct val="107000"/>
                        </a:lnSpc>
                        <a:spcBef>
                          <a:spcPts val="0"/>
                        </a:spcBef>
                        <a:spcAft>
                          <a:spcPts val="0"/>
                        </a:spcAft>
                      </a:pPr>
                      <a:r>
                        <a:rPr lang="en-US" sz="15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extLst>
                  <a:ext uri="{0D108BD9-81ED-4DB2-BD59-A6C34878D82A}">
                    <a16:rowId xmlns:a16="http://schemas.microsoft.com/office/drawing/2014/main" val="3730107663"/>
                  </a:ext>
                </a:extLst>
              </a:tr>
              <a:tr h="249179">
                <a:tc>
                  <a:txBody>
                    <a:bodyPr/>
                    <a:lstStyle/>
                    <a:p>
                      <a:pPr marL="0" marR="0">
                        <a:lnSpc>
                          <a:spcPct val="107000"/>
                        </a:lnSpc>
                        <a:spcBef>
                          <a:spcPts val="0"/>
                        </a:spcBef>
                        <a:spcAft>
                          <a:spcPts val="0"/>
                        </a:spcAft>
                      </a:pPr>
                      <a:r>
                        <a:rPr lang="en-US" sz="1500">
                          <a:effectLst/>
                        </a:rPr>
                        <a:t>Total TT Credit Hours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tc>
                <a:tc>
                  <a:txBody>
                    <a:bodyPr/>
                    <a:lstStyle/>
                    <a:p>
                      <a:pPr marL="0" marR="0" algn="ctr">
                        <a:lnSpc>
                          <a:spcPct val="107000"/>
                        </a:lnSpc>
                        <a:spcBef>
                          <a:spcPts val="0"/>
                        </a:spcBef>
                        <a:spcAft>
                          <a:spcPts val="0"/>
                        </a:spcAft>
                      </a:pPr>
                      <a:r>
                        <a:rPr lang="en-US" sz="1500" dirty="0">
                          <a:effectLst/>
                        </a:rPr>
                        <a:t>FY 2014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ctr">
                        <a:lnSpc>
                          <a:spcPct val="107000"/>
                        </a:lnSpc>
                        <a:spcBef>
                          <a:spcPts val="0"/>
                        </a:spcBef>
                        <a:spcAft>
                          <a:spcPts val="0"/>
                        </a:spcAft>
                      </a:pPr>
                      <a:r>
                        <a:rPr lang="en-US" sz="1500" dirty="0">
                          <a:effectLst/>
                        </a:rPr>
                        <a:t>FY 2015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ctr">
                        <a:lnSpc>
                          <a:spcPct val="107000"/>
                        </a:lnSpc>
                        <a:spcBef>
                          <a:spcPts val="0"/>
                        </a:spcBef>
                        <a:spcAft>
                          <a:spcPts val="0"/>
                        </a:spcAft>
                      </a:pPr>
                      <a:r>
                        <a:rPr lang="en-US" sz="1500" dirty="0">
                          <a:effectLst/>
                        </a:rPr>
                        <a:t>FY 2016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ctr">
                        <a:lnSpc>
                          <a:spcPct val="107000"/>
                        </a:lnSpc>
                        <a:spcBef>
                          <a:spcPts val="0"/>
                        </a:spcBef>
                        <a:spcAft>
                          <a:spcPts val="0"/>
                        </a:spcAft>
                      </a:pPr>
                      <a:r>
                        <a:rPr lang="en-US" sz="1500" dirty="0">
                          <a:effectLst/>
                        </a:rPr>
                        <a:t>FY 2017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ctr">
                        <a:lnSpc>
                          <a:spcPct val="107000"/>
                        </a:lnSpc>
                        <a:spcBef>
                          <a:spcPts val="0"/>
                        </a:spcBef>
                        <a:spcAft>
                          <a:spcPts val="0"/>
                        </a:spcAft>
                      </a:pPr>
                      <a:r>
                        <a:rPr lang="en-US" sz="1500" dirty="0">
                          <a:effectLst/>
                        </a:rPr>
                        <a:t>FY 2018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extLst>
                  <a:ext uri="{0D108BD9-81ED-4DB2-BD59-A6C34878D82A}">
                    <a16:rowId xmlns:a16="http://schemas.microsoft.com/office/drawing/2014/main" val="2680498230"/>
                  </a:ext>
                </a:extLst>
              </a:tr>
              <a:tr h="249179">
                <a:tc>
                  <a:txBody>
                    <a:bodyPr/>
                    <a:lstStyle/>
                    <a:p>
                      <a:pPr marL="0" marR="0">
                        <a:lnSpc>
                          <a:spcPct val="107000"/>
                        </a:lnSpc>
                        <a:spcBef>
                          <a:spcPts val="0"/>
                        </a:spcBef>
                        <a:spcAft>
                          <a:spcPts val="0"/>
                        </a:spcAft>
                      </a:pPr>
                      <a:r>
                        <a:rPr lang="en-US" sz="1500">
                          <a:effectLst/>
                        </a:rPr>
                        <a:t>University 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tc>
                <a:tc>
                  <a:txBody>
                    <a:bodyPr/>
                    <a:lstStyle/>
                    <a:p>
                      <a:pPr marL="0" marR="0" algn="r">
                        <a:lnSpc>
                          <a:spcPct val="107000"/>
                        </a:lnSpc>
                        <a:spcBef>
                          <a:spcPts val="0"/>
                        </a:spcBef>
                        <a:spcAft>
                          <a:spcPts val="0"/>
                        </a:spcAft>
                      </a:pPr>
                      <a:r>
                        <a:rPr lang="en-US" sz="1500" dirty="0">
                          <a:effectLst/>
                        </a:rPr>
                        <a:t>262,091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251,927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257,122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268,348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266,865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extLst>
                  <a:ext uri="{0D108BD9-81ED-4DB2-BD59-A6C34878D82A}">
                    <a16:rowId xmlns:a16="http://schemas.microsoft.com/office/drawing/2014/main" val="73554921"/>
                  </a:ext>
                </a:extLst>
              </a:tr>
              <a:tr h="249179">
                <a:tc>
                  <a:txBody>
                    <a:bodyPr/>
                    <a:lstStyle/>
                    <a:p>
                      <a:pPr marL="0" marR="0">
                        <a:lnSpc>
                          <a:spcPct val="107000"/>
                        </a:lnSpc>
                        <a:spcBef>
                          <a:spcPts val="0"/>
                        </a:spcBef>
                        <a:spcAft>
                          <a:spcPts val="0"/>
                        </a:spcAft>
                      </a:pPr>
                      <a:r>
                        <a:rPr lang="en-US" sz="1500">
                          <a:effectLst/>
                        </a:rPr>
                        <a:t>Business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tc>
                <a:tc>
                  <a:txBody>
                    <a:bodyPr/>
                    <a:lstStyle/>
                    <a:p>
                      <a:pPr marL="0" marR="0" algn="r">
                        <a:lnSpc>
                          <a:spcPct val="107000"/>
                        </a:lnSpc>
                        <a:spcBef>
                          <a:spcPts val="0"/>
                        </a:spcBef>
                        <a:spcAft>
                          <a:spcPts val="0"/>
                        </a:spcAft>
                      </a:pPr>
                      <a:r>
                        <a:rPr lang="en-US" sz="1500" dirty="0">
                          <a:effectLst/>
                        </a:rPr>
                        <a:t>37,845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39,295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38,845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38,007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39,193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extLst>
                  <a:ext uri="{0D108BD9-81ED-4DB2-BD59-A6C34878D82A}">
                    <a16:rowId xmlns:a16="http://schemas.microsoft.com/office/drawing/2014/main" val="1745613988"/>
                  </a:ext>
                </a:extLst>
              </a:tr>
              <a:tr h="249179">
                <a:tc>
                  <a:txBody>
                    <a:bodyPr/>
                    <a:lstStyle/>
                    <a:p>
                      <a:pPr marL="0" marR="0">
                        <a:lnSpc>
                          <a:spcPct val="107000"/>
                        </a:lnSpc>
                        <a:spcBef>
                          <a:spcPts val="0"/>
                        </a:spcBef>
                        <a:spcAft>
                          <a:spcPts val="0"/>
                        </a:spcAft>
                      </a:pPr>
                      <a:r>
                        <a:rPr lang="en-US" sz="15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tc>
                <a:tc>
                  <a:txBody>
                    <a:bodyPr/>
                    <a:lstStyle/>
                    <a:p>
                      <a:pPr marL="0" marR="0" algn="r">
                        <a:lnSpc>
                          <a:spcPct val="107000"/>
                        </a:lnSpc>
                        <a:spcBef>
                          <a:spcPts val="0"/>
                        </a:spcBef>
                        <a:spcAft>
                          <a:spcPts val="0"/>
                        </a:spcAft>
                      </a:pPr>
                      <a:r>
                        <a:rPr lang="en-US" sz="15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extLst>
                  <a:ext uri="{0D108BD9-81ED-4DB2-BD59-A6C34878D82A}">
                    <a16:rowId xmlns:a16="http://schemas.microsoft.com/office/drawing/2014/main" val="246103812"/>
                  </a:ext>
                </a:extLst>
              </a:tr>
              <a:tr h="249179">
                <a:tc>
                  <a:txBody>
                    <a:bodyPr/>
                    <a:lstStyle/>
                    <a:p>
                      <a:pPr marL="0" marR="0">
                        <a:lnSpc>
                          <a:spcPct val="107000"/>
                        </a:lnSpc>
                        <a:spcBef>
                          <a:spcPts val="0"/>
                        </a:spcBef>
                        <a:spcAft>
                          <a:spcPts val="0"/>
                        </a:spcAft>
                      </a:pPr>
                      <a:r>
                        <a:rPr lang="en-US" sz="1500">
                          <a:effectLst/>
                        </a:rPr>
                        <a:t>Total TT Faculty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tc>
                <a:tc>
                  <a:txBody>
                    <a:bodyPr/>
                    <a:lstStyle/>
                    <a:p>
                      <a:pPr marL="0" marR="0" algn="ctr">
                        <a:lnSpc>
                          <a:spcPct val="107000"/>
                        </a:lnSpc>
                        <a:spcBef>
                          <a:spcPts val="0"/>
                        </a:spcBef>
                        <a:spcAft>
                          <a:spcPts val="0"/>
                        </a:spcAft>
                      </a:pPr>
                      <a:r>
                        <a:rPr lang="en-US" sz="1500" dirty="0">
                          <a:effectLst/>
                        </a:rPr>
                        <a:t>FY 2014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ctr">
                        <a:lnSpc>
                          <a:spcPct val="107000"/>
                        </a:lnSpc>
                        <a:spcBef>
                          <a:spcPts val="0"/>
                        </a:spcBef>
                        <a:spcAft>
                          <a:spcPts val="0"/>
                        </a:spcAft>
                      </a:pPr>
                      <a:r>
                        <a:rPr lang="en-US" sz="1500" dirty="0">
                          <a:effectLst/>
                        </a:rPr>
                        <a:t>FY 2015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ctr">
                        <a:lnSpc>
                          <a:spcPct val="107000"/>
                        </a:lnSpc>
                        <a:spcBef>
                          <a:spcPts val="0"/>
                        </a:spcBef>
                        <a:spcAft>
                          <a:spcPts val="0"/>
                        </a:spcAft>
                      </a:pPr>
                      <a:r>
                        <a:rPr lang="en-US" sz="1500" dirty="0">
                          <a:effectLst/>
                        </a:rPr>
                        <a:t>FY 2016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ctr">
                        <a:lnSpc>
                          <a:spcPct val="107000"/>
                        </a:lnSpc>
                        <a:spcBef>
                          <a:spcPts val="0"/>
                        </a:spcBef>
                        <a:spcAft>
                          <a:spcPts val="0"/>
                        </a:spcAft>
                      </a:pPr>
                      <a:r>
                        <a:rPr lang="en-US" sz="1500" dirty="0">
                          <a:effectLst/>
                        </a:rPr>
                        <a:t>FY 2017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ctr">
                        <a:lnSpc>
                          <a:spcPct val="107000"/>
                        </a:lnSpc>
                        <a:spcBef>
                          <a:spcPts val="0"/>
                        </a:spcBef>
                        <a:spcAft>
                          <a:spcPts val="0"/>
                        </a:spcAft>
                      </a:pPr>
                      <a:r>
                        <a:rPr lang="en-US" sz="1500" dirty="0">
                          <a:effectLst/>
                        </a:rPr>
                        <a:t>FY 2018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extLst>
                  <a:ext uri="{0D108BD9-81ED-4DB2-BD59-A6C34878D82A}">
                    <a16:rowId xmlns:a16="http://schemas.microsoft.com/office/drawing/2014/main" val="835583071"/>
                  </a:ext>
                </a:extLst>
              </a:tr>
              <a:tr h="249179">
                <a:tc>
                  <a:txBody>
                    <a:bodyPr/>
                    <a:lstStyle/>
                    <a:p>
                      <a:pPr marL="0" marR="0">
                        <a:lnSpc>
                          <a:spcPct val="107000"/>
                        </a:lnSpc>
                        <a:spcBef>
                          <a:spcPts val="0"/>
                        </a:spcBef>
                        <a:spcAft>
                          <a:spcPts val="0"/>
                        </a:spcAft>
                      </a:pPr>
                      <a:r>
                        <a:rPr lang="en-US" sz="1500">
                          <a:effectLst/>
                        </a:rPr>
                        <a:t>University 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tc>
                <a:tc>
                  <a:txBody>
                    <a:bodyPr/>
                    <a:lstStyle/>
                    <a:p>
                      <a:pPr marL="0" marR="0" algn="r">
                        <a:lnSpc>
                          <a:spcPct val="107000"/>
                        </a:lnSpc>
                        <a:spcBef>
                          <a:spcPts val="0"/>
                        </a:spcBef>
                        <a:spcAft>
                          <a:spcPts val="0"/>
                        </a:spcAft>
                      </a:pPr>
                      <a:r>
                        <a:rPr lang="en-US" sz="1500" dirty="0">
                          <a:effectLst/>
                        </a:rPr>
                        <a:t>697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688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691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679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687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extLst>
                  <a:ext uri="{0D108BD9-81ED-4DB2-BD59-A6C34878D82A}">
                    <a16:rowId xmlns:a16="http://schemas.microsoft.com/office/drawing/2014/main" val="2297890766"/>
                  </a:ext>
                </a:extLst>
              </a:tr>
              <a:tr h="249179">
                <a:tc>
                  <a:txBody>
                    <a:bodyPr/>
                    <a:lstStyle/>
                    <a:p>
                      <a:pPr marL="0" marR="0">
                        <a:lnSpc>
                          <a:spcPct val="107000"/>
                        </a:lnSpc>
                        <a:spcBef>
                          <a:spcPts val="0"/>
                        </a:spcBef>
                        <a:spcAft>
                          <a:spcPts val="0"/>
                        </a:spcAft>
                      </a:pPr>
                      <a:r>
                        <a:rPr lang="en-US" sz="1500">
                          <a:effectLst/>
                        </a:rPr>
                        <a:t>Business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tc>
                <a:tc>
                  <a:txBody>
                    <a:bodyPr/>
                    <a:lstStyle/>
                    <a:p>
                      <a:pPr marL="0" marR="0" algn="r">
                        <a:lnSpc>
                          <a:spcPct val="107000"/>
                        </a:lnSpc>
                        <a:spcBef>
                          <a:spcPts val="0"/>
                        </a:spcBef>
                        <a:spcAft>
                          <a:spcPts val="0"/>
                        </a:spcAft>
                      </a:pPr>
                      <a:r>
                        <a:rPr lang="en-US" sz="1500">
                          <a:effectLst/>
                        </a:rPr>
                        <a:t>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79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tc>
                  <a:txBody>
                    <a:bodyPr/>
                    <a:lstStyle/>
                    <a:p>
                      <a:pPr marL="0" marR="0" algn="r">
                        <a:lnSpc>
                          <a:spcPct val="107000"/>
                        </a:lnSpc>
                        <a:spcBef>
                          <a:spcPts val="0"/>
                        </a:spcBef>
                        <a:spcAft>
                          <a:spcPts val="0"/>
                        </a:spcAft>
                      </a:pPr>
                      <a:r>
                        <a:rPr lang="en-US" sz="15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468" marR="87468" marT="0" marB="0" anchor="ctr"/>
                </a:tc>
                <a:extLst>
                  <a:ext uri="{0D108BD9-81ED-4DB2-BD59-A6C34878D82A}">
                    <a16:rowId xmlns:a16="http://schemas.microsoft.com/office/drawing/2014/main" val="4235015257"/>
                  </a:ext>
                </a:extLst>
              </a:tr>
            </a:tbl>
          </a:graphicData>
        </a:graphic>
      </p:graphicFrame>
      <p:sp>
        <p:nvSpPr>
          <p:cNvPr id="5" name="Rectangle 4"/>
          <p:cNvSpPr/>
          <p:nvPr/>
        </p:nvSpPr>
        <p:spPr>
          <a:xfrm>
            <a:off x="2068953" y="4831349"/>
            <a:ext cx="6219601" cy="1569660"/>
          </a:xfrm>
          <a:prstGeom prst="rect">
            <a:avLst/>
          </a:prstGeom>
        </p:spPr>
        <p:txBody>
          <a:bodyPr wrap="square">
            <a:spAutoFit/>
          </a:bodyPr>
          <a:lstStyle/>
          <a:p>
            <a:r>
              <a:rPr lang="en-US" sz="1600" dirty="0">
                <a:latin typeface="Arial" charset="0"/>
                <a:ea typeface="Arial" charset="0"/>
                <a:cs typeface="Arial" charset="0"/>
              </a:rPr>
              <a:t>Credit hours per tenure-track faculty are the highest, or among the highest, on campus each year. Credit hours per TT faculty have increased 6.4% from FY14 to FY18, compared to the university’s increase of 3.2% during that time period.</a:t>
            </a:r>
          </a:p>
          <a:p>
            <a:endParaRPr lang="en-US" sz="1600" dirty="0">
              <a:latin typeface="Arial" charset="0"/>
              <a:ea typeface="Arial" charset="0"/>
              <a:cs typeface="Arial" charset="0"/>
            </a:endParaRPr>
          </a:p>
          <a:p>
            <a:endParaRPr lang="en-US" sz="1600" dirty="0">
              <a:latin typeface="Arial" charset="0"/>
              <a:ea typeface="Arial" charset="0"/>
              <a:cs typeface="Arial" charset="0"/>
            </a:endParaRPr>
          </a:p>
        </p:txBody>
      </p:sp>
      <p:sp>
        <p:nvSpPr>
          <p:cNvPr id="6" name="Rectangle 5"/>
          <p:cNvSpPr/>
          <p:nvPr/>
        </p:nvSpPr>
        <p:spPr>
          <a:xfrm>
            <a:off x="1718502" y="2395994"/>
            <a:ext cx="7089170" cy="301214"/>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777376" y="3402413"/>
            <a:ext cx="6995871" cy="301214"/>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769746" y="4408832"/>
            <a:ext cx="7020320" cy="237300"/>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2269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solidFill>
                  <a:prstClr val="black">
                    <a:tint val="75000"/>
                  </a:prstClr>
                </a:solidFill>
              </a:rPr>
              <a:pPr/>
              <a:t>24</a:t>
            </a:fld>
            <a:endParaRPr lang="en-US" dirty="0">
              <a:solidFill>
                <a:prstClr val="black">
                  <a:tint val="75000"/>
                </a:prstClr>
              </a:solidFill>
            </a:endParaRPr>
          </a:p>
        </p:txBody>
      </p:sp>
      <p:sp>
        <p:nvSpPr>
          <p:cNvPr id="8" name="Title 1"/>
          <p:cNvSpPr txBox="1">
            <a:spLocks/>
          </p:cNvSpPr>
          <p:nvPr/>
        </p:nvSpPr>
        <p:spPr>
          <a:xfrm>
            <a:off x="1749166" y="1058863"/>
            <a:ext cx="6089588" cy="8831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600" dirty="0">
                <a:latin typeface="Arial Bold" panose="020B0704020202020204" pitchFamily="34" charset="0"/>
                <a:cs typeface="Arial Bold" panose="020B0704020202020204" pitchFamily="34" charset="0"/>
              </a:rPr>
              <a:t>Measures of Productivity:</a:t>
            </a:r>
            <a:br>
              <a:rPr lang="en-US" sz="2800" dirty="0">
                <a:latin typeface="Arial Bold" panose="020B0704020202020204" pitchFamily="34" charset="0"/>
                <a:cs typeface="Arial Bold" panose="020B0704020202020204" pitchFamily="34" charset="0"/>
              </a:rPr>
            </a:br>
            <a:r>
              <a:rPr lang="en-US" sz="2800" dirty="0">
                <a:solidFill>
                  <a:srgbClr val="C00000"/>
                </a:solidFill>
                <a:latin typeface="Arial" charset="0"/>
                <a:ea typeface="Arial" charset="0"/>
                <a:cs typeface="Arial" charset="0"/>
              </a:rPr>
              <a:t>Credit Hours NTT</a:t>
            </a:r>
          </a:p>
        </p:txBody>
      </p:sp>
      <p:graphicFrame>
        <p:nvGraphicFramePr>
          <p:cNvPr id="5" name="Table 4"/>
          <p:cNvGraphicFramePr>
            <a:graphicFrameLocks noGrp="1"/>
          </p:cNvGraphicFramePr>
          <p:nvPr>
            <p:extLst>
              <p:ext uri="{D42A27DB-BD31-4B8C-83A1-F6EECF244321}">
                <p14:modId xmlns:p14="http://schemas.microsoft.com/office/powerpoint/2010/main" val="3741881180"/>
              </p:ext>
            </p:extLst>
          </p:nvPr>
        </p:nvGraphicFramePr>
        <p:xfrm>
          <a:off x="643797" y="2225006"/>
          <a:ext cx="8300326" cy="1130518"/>
        </p:xfrm>
        <a:graphic>
          <a:graphicData uri="http://schemas.openxmlformats.org/drawingml/2006/table">
            <a:tbl>
              <a:tblPr firstRow="1" firstCol="1" bandRow="1">
                <a:tableStyleId>{5C22544A-7EE6-4342-B048-85BDC9FD1C3A}</a:tableStyleId>
              </a:tblPr>
              <a:tblGrid>
                <a:gridCol w="2390071">
                  <a:extLst>
                    <a:ext uri="{9D8B030D-6E8A-4147-A177-3AD203B41FA5}">
                      <a16:colId xmlns:a16="http://schemas.microsoft.com/office/drawing/2014/main" val="2439026633"/>
                    </a:ext>
                  </a:extLst>
                </a:gridCol>
                <a:gridCol w="1182051">
                  <a:extLst>
                    <a:ext uri="{9D8B030D-6E8A-4147-A177-3AD203B41FA5}">
                      <a16:colId xmlns:a16="http://schemas.microsoft.com/office/drawing/2014/main" val="1691914510"/>
                    </a:ext>
                  </a:extLst>
                </a:gridCol>
                <a:gridCol w="1182051">
                  <a:extLst>
                    <a:ext uri="{9D8B030D-6E8A-4147-A177-3AD203B41FA5}">
                      <a16:colId xmlns:a16="http://schemas.microsoft.com/office/drawing/2014/main" val="2467989236"/>
                    </a:ext>
                  </a:extLst>
                </a:gridCol>
                <a:gridCol w="1182051">
                  <a:extLst>
                    <a:ext uri="{9D8B030D-6E8A-4147-A177-3AD203B41FA5}">
                      <a16:colId xmlns:a16="http://schemas.microsoft.com/office/drawing/2014/main" val="507099957"/>
                    </a:ext>
                  </a:extLst>
                </a:gridCol>
                <a:gridCol w="1182051">
                  <a:extLst>
                    <a:ext uri="{9D8B030D-6E8A-4147-A177-3AD203B41FA5}">
                      <a16:colId xmlns:a16="http://schemas.microsoft.com/office/drawing/2014/main" val="390110516"/>
                    </a:ext>
                  </a:extLst>
                </a:gridCol>
                <a:gridCol w="1182051">
                  <a:extLst>
                    <a:ext uri="{9D8B030D-6E8A-4147-A177-3AD203B41FA5}">
                      <a16:colId xmlns:a16="http://schemas.microsoft.com/office/drawing/2014/main" val="308809490"/>
                    </a:ext>
                  </a:extLst>
                </a:gridCol>
              </a:tblGrid>
              <a:tr h="209350">
                <a:tc gridSpan="6">
                  <a:txBody>
                    <a:bodyPr/>
                    <a:lstStyle/>
                    <a:p>
                      <a:pPr marL="0" marR="0" algn="ctr">
                        <a:lnSpc>
                          <a:spcPct val="107000"/>
                        </a:lnSpc>
                        <a:spcBef>
                          <a:spcPts val="0"/>
                        </a:spcBef>
                        <a:spcAft>
                          <a:spcPts val="0"/>
                        </a:spcAft>
                      </a:pPr>
                      <a:r>
                        <a:rPr lang="en-US" sz="1800" dirty="0">
                          <a:effectLst/>
                        </a:rPr>
                        <a:t>Fiscal Year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24856777"/>
                  </a:ext>
                </a:extLst>
              </a:tr>
              <a:tr h="283346">
                <a:tc>
                  <a:txBody>
                    <a:bodyPr/>
                    <a:lstStyle/>
                    <a:p>
                      <a:pPr marL="0" marR="0">
                        <a:lnSpc>
                          <a:spcPct val="107000"/>
                        </a:lnSpc>
                        <a:spcBef>
                          <a:spcPts val="0"/>
                        </a:spcBef>
                        <a:spcAft>
                          <a:spcPts val="0"/>
                        </a:spcAft>
                      </a:pPr>
                      <a:r>
                        <a:rPr lang="en-US" sz="1800">
                          <a:effectLst/>
                        </a:rPr>
                        <a:t>Total NTT Credit Hours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tc>
                <a:tc>
                  <a:txBody>
                    <a:bodyPr/>
                    <a:lstStyle/>
                    <a:p>
                      <a:pPr marL="0" marR="0">
                        <a:lnSpc>
                          <a:spcPct val="107000"/>
                        </a:lnSpc>
                        <a:spcBef>
                          <a:spcPts val="0"/>
                        </a:spcBef>
                        <a:spcAft>
                          <a:spcPts val="0"/>
                        </a:spcAft>
                      </a:pPr>
                      <a:r>
                        <a:rPr lang="en-US" sz="1800" dirty="0">
                          <a:effectLst/>
                        </a:rPr>
                        <a:t>FY 2014</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tc>
                <a:tc>
                  <a:txBody>
                    <a:bodyPr/>
                    <a:lstStyle/>
                    <a:p>
                      <a:pPr marL="0" marR="0">
                        <a:lnSpc>
                          <a:spcPct val="107000"/>
                        </a:lnSpc>
                        <a:spcBef>
                          <a:spcPts val="0"/>
                        </a:spcBef>
                        <a:spcAft>
                          <a:spcPts val="0"/>
                        </a:spcAft>
                      </a:pPr>
                      <a:r>
                        <a:rPr lang="en-US" sz="1800" dirty="0">
                          <a:effectLst/>
                        </a:rPr>
                        <a:t>FY 2015</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tc>
                <a:tc>
                  <a:txBody>
                    <a:bodyPr/>
                    <a:lstStyle/>
                    <a:p>
                      <a:pPr marL="0" marR="0">
                        <a:lnSpc>
                          <a:spcPct val="107000"/>
                        </a:lnSpc>
                        <a:spcBef>
                          <a:spcPts val="0"/>
                        </a:spcBef>
                        <a:spcAft>
                          <a:spcPts val="0"/>
                        </a:spcAft>
                      </a:pPr>
                      <a:r>
                        <a:rPr lang="en-US" sz="1800" dirty="0">
                          <a:effectLst/>
                        </a:rPr>
                        <a:t>FY 2016</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tc>
                <a:tc>
                  <a:txBody>
                    <a:bodyPr/>
                    <a:lstStyle/>
                    <a:p>
                      <a:pPr marL="0" marR="0">
                        <a:lnSpc>
                          <a:spcPct val="107000"/>
                        </a:lnSpc>
                        <a:spcBef>
                          <a:spcPts val="0"/>
                        </a:spcBef>
                        <a:spcAft>
                          <a:spcPts val="0"/>
                        </a:spcAft>
                      </a:pPr>
                      <a:r>
                        <a:rPr lang="en-US" sz="1800" dirty="0">
                          <a:effectLst/>
                        </a:rPr>
                        <a:t>FY 2017</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tc>
                <a:tc>
                  <a:txBody>
                    <a:bodyPr/>
                    <a:lstStyle/>
                    <a:p>
                      <a:pPr marL="0" marR="0">
                        <a:lnSpc>
                          <a:spcPct val="107000"/>
                        </a:lnSpc>
                        <a:spcBef>
                          <a:spcPts val="0"/>
                        </a:spcBef>
                        <a:spcAft>
                          <a:spcPts val="0"/>
                        </a:spcAft>
                      </a:pPr>
                      <a:r>
                        <a:rPr lang="en-US" sz="1800" dirty="0">
                          <a:effectLst/>
                        </a:rPr>
                        <a:t>FY 2018</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tc>
                <a:extLst>
                  <a:ext uri="{0D108BD9-81ED-4DB2-BD59-A6C34878D82A}">
                    <a16:rowId xmlns:a16="http://schemas.microsoft.com/office/drawing/2014/main" val="2078913224"/>
                  </a:ext>
                </a:extLst>
              </a:tr>
              <a:tr h="283346">
                <a:tc>
                  <a:txBody>
                    <a:bodyPr/>
                    <a:lstStyle/>
                    <a:p>
                      <a:pPr marL="0" marR="0">
                        <a:lnSpc>
                          <a:spcPct val="107000"/>
                        </a:lnSpc>
                        <a:spcBef>
                          <a:spcPts val="0"/>
                        </a:spcBef>
                        <a:spcAft>
                          <a:spcPts val="0"/>
                        </a:spcAft>
                      </a:pPr>
                      <a:r>
                        <a:rPr lang="en-US" sz="1800">
                          <a:effectLst/>
                        </a:rPr>
                        <a:t>University Total</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tc>
                <a:tc>
                  <a:txBody>
                    <a:bodyPr/>
                    <a:lstStyle/>
                    <a:p>
                      <a:pPr marL="0" marR="0" algn="r">
                        <a:lnSpc>
                          <a:spcPct val="107000"/>
                        </a:lnSpc>
                        <a:spcBef>
                          <a:spcPts val="0"/>
                        </a:spcBef>
                        <a:spcAft>
                          <a:spcPts val="0"/>
                        </a:spcAft>
                      </a:pPr>
                      <a:r>
                        <a:rPr lang="en-US" sz="1800" dirty="0">
                          <a:effectLst/>
                        </a:rPr>
                        <a:t>187,234</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nchor="ctr"/>
                </a:tc>
                <a:tc>
                  <a:txBody>
                    <a:bodyPr/>
                    <a:lstStyle/>
                    <a:p>
                      <a:pPr marL="0" marR="0" algn="r">
                        <a:lnSpc>
                          <a:spcPct val="107000"/>
                        </a:lnSpc>
                        <a:spcBef>
                          <a:spcPts val="0"/>
                        </a:spcBef>
                        <a:spcAft>
                          <a:spcPts val="0"/>
                        </a:spcAft>
                      </a:pPr>
                      <a:r>
                        <a:rPr lang="en-US" sz="1800" dirty="0">
                          <a:effectLst/>
                        </a:rPr>
                        <a:t>208,218</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nchor="ctr"/>
                </a:tc>
                <a:tc>
                  <a:txBody>
                    <a:bodyPr/>
                    <a:lstStyle/>
                    <a:p>
                      <a:pPr marL="0" marR="0" algn="r">
                        <a:lnSpc>
                          <a:spcPct val="107000"/>
                        </a:lnSpc>
                        <a:spcBef>
                          <a:spcPts val="0"/>
                        </a:spcBef>
                        <a:spcAft>
                          <a:spcPts val="0"/>
                        </a:spcAft>
                      </a:pPr>
                      <a:r>
                        <a:rPr lang="en-US" sz="1800" dirty="0">
                          <a:effectLst/>
                        </a:rPr>
                        <a:t>193,444</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nchor="ctr"/>
                </a:tc>
                <a:tc>
                  <a:txBody>
                    <a:bodyPr/>
                    <a:lstStyle/>
                    <a:p>
                      <a:pPr marL="0" marR="0" algn="r">
                        <a:lnSpc>
                          <a:spcPct val="107000"/>
                        </a:lnSpc>
                        <a:spcBef>
                          <a:spcPts val="0"/>
                        </a:spcBef>
                        <a:spcAft>
                          <a:spcPts val="0"/>
                        </a:spcAft>
                      </a:pPr>
                      <a:r>
                        <a:rPr lang="en-US" sz="1800" dirty="0">
                          <a:effectLst/>
                        </a:rPr>
                        <a:t>196,619</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nchor="ctr"/>
                </a:tc>
                <a:tc>
                  <a:txBody>
                    <a:bodyPr/>
                    <a:lstStyle/>
                    <a:p>
                      <a:pPr marL="0" marR="0" algn="r">
                        <a:lnSpc>
                          <a:spcPct val="107000"/>
                        </a:lnSpc>
                        <a:spcBef>
                          <a:spcPts val="0"/>
                        </a:spcBef>
                        <a:spcAft>
                          <a:spcPts val="0"/>
                        </a:spcAft>
                      </a:pPr>
                      <a:r>
                        <a:rPr lang="en-US" sz="1800" dirty="0">
                          <a:effectLst/>
                        </a:rPr>
                        <a:t>195,725</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nchor="ctr"/>
                </a:tc>
                <a:extLst>
                  <a:ext uri="{0D108BD9-81ED-4DB2-BD59-A6C34878D82A}">
                    <a16:rowId xmlns:a16="http://schemas.microsoft.com/office/drawing/2014/main" val="1502957730"/>
                  </a:ext>
                </a:extLst>
              </a:tr>
              <a:tr h="283346">
                <a:tc>
                  <a:txBody>
                    <a:bodyPr/>
                    <a:lstStyle/>
                    <a:p>
                      <a:pPr marL="0" marR="0">
                        <a:lnSpc>
                          <a:spcPct val="107000"/>
                        </a:lnSpc>
                        <a:spcBef>
                          <a:spcPts val="0"/>
                        </a:spcBef>
                        <a:spcAft>
                          <a:spcPts val="0"/>
                        </a:spcAft>
                      </a:pPr>
                      <a:r>
                        <a:rPr lang="en-US" sz="1800">
                          <a:effectLst/>
                        </a:rPr>
                        <a:t>Business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tc>
                <a:tc>
                  <a:txBody>
                    <a:bodyPr/>
                    <a:lstStyle/>
                    <a:p>
                      <a:pPr marL="0" marR="0" algn="r">
                        <a:lnSpc>
                          <a:spcPct val="107000"/>
                        </a:lnSpc>
                        <a:spcBef>
                          <a:spcPts val="0"/>
                        </a:spcBef>
                        <a:spcAft>
                          <a:spcPts val="0"/>
                        </a:spcAft>
                      </a:pPr>
                      <a:r>
                        <a:rPr lang="en-US" sz="1800" dirty="0">
                          <a:effectLst/>
                        </a:rPr>
                        <a:t>23,785</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nchor="ctr"/>
                </a:tc>
                <a:tc>
                  <a:txBody>
                    <a:bodyPr/>
                    <a:lstStyle/>
                    <a:p>
                      <a:pPr marL="0" marR="0" algn="r">
                        <a:lnSpc>
                          <a:spcPct val="107000"/>
                        </a:lnSpc>
                        <a:spcBef>
                          <a:spcPts val="0"/>
                        </a:spcBef>
                        <a:spcAft>
                          <a:spcPts val="0"/>
                        </a:spcAft>
                      </a:pPr>
                      <a:r>
                        <a:rPr lang="en-US" sz="1800" dirty="0">
                          <a:effectLst/>
                        </a:rPr>
                        <a:t>26,239</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nchor="ctr"/>
                </a:tc>
                <a:tc>
                  <a:txBody>
                    <a:bodyPr/>
                    <a:lstStyle/>
                    <a:p>
                      <a:pPr marL="0" marR="0" algn="r">
                        <a:lnSpc>
                          <a:spcPct val="107000"/>
                        </a:lnSpc>
                        <a:spcBef>
                          <a:spcPts val="0"/>
                        </a:spcBef>
                        <a:spcAft>
                          <a:spcPts val="0"/>
                        </a:spcAft>
                      </a:pPr>
                      <a:r>
                        <a:rPr lang="en-US" sz="1800" dirty="0">
                          <a:effectLst/>
                        </a:rPr>
                        <a:t>27,124</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nchor="ctr"/>
                </a:tc>
                <a:tc>
                  <a:txBody>
                    <a:bodyPr/>
                    <a:lstStyle/>
                    <a:p>
                      <a:pPr marL="0" marR="0" algn="r">
                        <a:lnSpc>
                          <a:spcPct val="107000"/>
                        </a:lnSpc>
                        <a:spcBef>
                          <a:spcPts val="0"/>
                        </a:spcBef>
                        <a:spcAft>
                          <a:spcPts val="0"/>
                        </a:spcAft>
                      </a:pPr>
                      <a:r>
                        <a:rPr lang="en-US" sz="1800" dirty="0">
                          <a:effectLst/>
                        </a:rPr>
                        <a:t>32,934</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nchor="ctr"/>
                </a:tc>
                <a:tc>
                  <a:txBody>
                    <a:bodyPr/>
                    <a:lstStyle/>
                    <a:p>
                      <a:pPr marL="0" marR="0" algn="r">
                        <a:lnSpc>
                          <a:spcPct val="107000"/>
                        </a:lnSpc>
                        <a:spcBef>
                          <a:spcPts val="0"/>
                        </a:spcBef>
                        <a:spcAft>
                          <a:spcPts val="0"/>
                        </a:spcAft>
                      </a:pPr>
                      <a:r>
                        <a:rPr lang="en-US" sz="1800" dirty="0">
                          <a:effectLst/>
                        </a:rPr>
                        <a:t>33,978</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874" marR="103874" marT="0" marB="0" anchor="ctr"/>
                </a:tc>
                <a:extLst>
                  <a:ext uri="{0D108BD9-81ED-4DB2-BD59-A6C34878D82A}">
                    <a16:rowId xmlns:a16="http://schemas.microsoft.com/office/drawing/2014/main" val="2552764627"/>
                  </a:ext>
                </a:extLst>
              </a:tr>
            </a:tbl>
          </a:graphicData>
        </a:graphic>
      </p:graphicFrame>
      <p:sp>
        <p:nvSpPr>
          <p:cNvPr id="9" name="Rectangle 8"/>
          <p:cNvSpPr/>
          <p:nvPr/>
        </p:nvSpPr>
        <p:spPr>
          <a:xfrm>
            <a:off x="2999418" y="3031720"/>
            <a:ext cx="6045797" cy="328404"/>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009999" y="3886549"/>
            <a:ext cx="6219601" cy="1077218"/>
          </a:xfrm>
          <a:prstGeom prst="rect">
            <a:avLst/>
          </a:prstGeom>
        </p:spPr>
        <p:txBody>
          <a:bodyPr wrap="square">
            <a:spAutoFit/>
          </a:bodyPr>
          <a:lstStyle/>
          <a:p>
            <a:r>
              <a:rPr lang="en-US" sz="1600" dirty="0">
                <a:latin typeface="Arial" charset="0"/>
                <a:ea typeface="Arial" charset="0"/>
                <a:cs typeface="Arial" charset="0"/>
              </a:rPr>
              <a:t>Credit hours per non-tenure-track faculty are the highest, or among the highest, on campus each year. From FY14 to FY18, NTT credit hours at the University increased by 4.5%. In the COB, NTT credit hours increased by </a:t>
            </a:r>
            <a:r>
              <a:rPr lang="en-US" sz="1600" b="1" dirty="0">
                <a:latin typeface="Arial" charset="0"/>
                <a:ea typeface="Arial" charset="0"/>
                <a:cs typeface="Arial" charset="0"/>
              </a:rPr>
              <a:t>42.9% </a:t>
            </a:r>
            <a:r>
              <a:rPr lang="en-US" sz="1600" dirty="0">
                <a:latin typeface="Arial" charset="0"/>
                <a:ea typeface="Arial" charset="0"/>
                <a:cs typeface="Arial" charset="0"/>
              </a:rPr>
              <a:t>during that time span.</a:t>
            </a:r>
          </a:p>
        </p:txBody>
      </p:sp>
    </p:spTree>
    <p:extLst>
      <p:ext uri="{BB962C8B-B14F-4D97-AF65-F5344CB8AC3E}">
        <p14:creationId xmlns:p14="http://schemas.microsoft.com/office/powerpoint/2010/main" val="1479253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solidFill>
                  <a:prstClr val="black">
                    <a:tint val="75000"/>
                  </a:prstClr>
                </a:solidFill>
              </a:rPr>
              <a:pPr/>
              <a:t>25</a:t>
            </a:fld>
            <a:endParaRPr lang="en-US" dirty="0">
              <a:solidFill>
                <a:prstClr val="black">
                  <a:tint val="75000"/>
                </a:prstClr>
              </a:solidFill>
            </a:endParaRPr>
          </a:p>
        </p:txBody>
      </p:sp>
      <p:sp>
        <p:nvSpPr>
          <p:cNvPr id="8" name="Title 1"/>
          <p:cNvSpPr txBox="1">
            <a:spLocks/>
          </p:cNvSpPr>
          <p:nvPr/>
        </p:nvSpPr>
        <p:spPr>
          <a:xfrm>
            <a:off x="1951296" y="606002"/>
            <a:ext cx="6089588" cy="8831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600" dirty="0">
                <a:latin typeface="Arial Bold" panose="020B0704020202020204" pitchFamily="34" charset="0"/>
                <a:cs typeface="Arial Bold" panose="020B0704020202020204" pitchFamily="34" charset="0"/>
              </a:rPr>
              <a:t>Measures of Productivity:</a:t>
            </a:r>
            <a:br>
              <a:rPr lang="en-US" sz="2800" dirty="0">
                <a:latin typeface="Arial Bold" panose="020B0704020202020204" pitchFamily="34" charset="0"/>
                <a:cs typeface="Arial Bold" panose="020B0704020202020204" pitchFamily="34" charset="0"/>
              </a:rPr>
            </a:br>
            <a:r>
              <a:rPr lang="en-US" sz="2800" dirty="0">
                <a:solidFill>
                  <a:srgbClr val="C00000"/>
                </a:solidFill>
                <a:latin typeface="Arial" charset="0"/>
                <a:ea typeface="Arial" charset="0"/>
                <a:cs typeface="Arial" charset="0"/>
              </a:rPr>
              <a:t>Class Size</a:t>
            </a:r>
          </a:p>
        </p:txBody>
      </p:sp>
      <p:sp>
        <p:nvSpPr>
          <p:cNvPr id="11" name="Rectangle 10"/>
          <p:cNvSpPr/>
          <p:nvPr/>
        </p:nvSpPr>
        <p:spPr>
          <a:xfrm>
            <a:off x="2040814" y="4710744"/>
            <a:ext cx="5435751" cy="584775"/>
          </a:xfrm>
          <a:prstGeom prst="rect">
            <a:avLst/>
          </a:prstGeom>
        </p:spPr>
        <p:txBody>
          <a:bodyPr wrap="square">
            <a:spAutoFit/>
          </a:bodyPr>
          <a:lstStyle/>
          <a:p>
            <a:r>
              <a:rPr lang="en-US" sz="1600" dirty="0">
                <a:latin typeface="Arial" charset="0"/>
                <a:ea typeface="Arial" charset="0"/>
                <a:cs typeface="Arial" charset="0"/>
              </a:rPr>
              <a:t>College of Business class sizes are significantly larger than the University averages.</a:t>
            </a:r>
          </a:p>
        </p:txBody>
      </p:sp>
      <p:graphicFrame>
        <p:nvGraphicFramePr>
          <p:cNvPr id="3" name="Table 2"/>
          <p:cNvGraphicFramePr>
            <a:graphicFrameLocks noGrp="1"/>
          </p:cNvGraphicFramePr>
          <p:nvPr>
            <p:extLst>
              <p:ext uri="{D42A27DB-BD31-4B8C-83A1-F6EECF244321}">
                <p14:modId xmlns:p14="http://schemas.microsoft.com/office/powerpoint/2010/main" val="889189403"/>
              </p:ext>
            </p:extLst>
          </p:nvPr>
        </p:nvGraphicFramePr>
        <p:xfrm>
          <a:off x="1951296" y="1914861"/>
          <a:ext cx="6000070" cy="2592592"/>
        </p:xfrm>
        <a:graphic>
          <a:graphicData uri="http://schemas.openxmlformats.org/drawingml/2006/table">
            <a:tbl>
              <a:tblPr firstRow="1" firstCol="1" bandRow="1">
                <a:tableStyleId>{5C22544A-7EE6-4342-B048-85BDC9FD1C3A}</a:tableStyleId>
              </a:tblPr>
              <a:tblGrid>
                <a:gridCol w="2253199">
                  <a:extLst>
                    <a:ext uri="{9D8B030D-6E8A-4147-A177-3AD203B41FA5}">
                      <a16:colId xmlns:a16="http://schemas.microsoft.com/office/drawing/2014/main" val="2072737918"/>
                    </a:ext>
                  </a:extLst>
                </a:gridCol>
                <a:gridCol w="1610226">
                  <a:extLst>
                    <a:ext uri="{9D8B030D-6E8A-4147-A177-3AD203B41FA5}">
                      <a16:colId xmlns:a16="http://schemas.microsoft.com/office/drawing/2014/main" val="1037046929"/>
                    </a:ext>
                  </a:extLst>
                </a:gridCol>
                <a:gridCol w="2136645">
                  <a:extLst>
                    <a:ext uri="{9D8B030D-6E8A-4147-A177-3AD203B41FA5}">
                      <a16:colId xmlns:a16="http://schemas.microsoft.com/office/drawing/2014/main" val="1838202712"/>
                    </a:ext>
                  </a:extLst>
                </a:gridCol>
              </a:tblGrid>
              <a:tr h="627038">
                <a:tc>
                  <a:txBody>
                    <a:bodyPr/>
                    <a:lstStyle/>
                    <a:p>
                      <a:pPr marL="0" marR="0" algn="l">
                        <a:lnSpc>
                          <a:spcPct val="107000"/>
                        </a:lnSpc>
                        <a:spcBef>
                          <a:spcPts val="0"/>
                        </a:spcBef>
                        <a:spcAft>
                          <a:spcPts val="0"/>
                        </a:spcAft>
                      </a:pPr>
                      <a:r>
                        <a:rPr lang="en-US" sz="1800" dirty="0">
                          <a:effectLst/>
                        </a:rPr>
                        <a:t>Class Size Average – Fall 2018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tc>
                  <a:txBody>
                    <a:bodyPr/>
                    <a:lstStyle/>
                    <a:p>
                      <a:pPr marL="0" marR="0" algn="l">
                        <a:lnSpc>
                          <a:spcPct val="107000"/>
                        </a:lnSpc>
                        <a:spcBef>
                          <a:spcPts val="0"/>
                        </a:spcBef>
                        <a:spcAft>
                          <a:spcPts val="0"/>
                        </a:spcAft>
                      </a:pPr>
                      <a:r>
                        <a:rPr lang="en-US" sz="18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tc>
                  <a:txBody>
                    <a:bodyPr/>
                    <a:lstStyle/>
                    <a:p>
                      <a:pPr marL="0" marR="0" algn="l">
                        <a:lnSpc>
                          <a:spcPct val="107000"/>
                        </a:lnSpc>
                        <a:spcBef>
                          <a:spcPts val="0"/>
                        </a:spcBef>
                        <a:spcAft>
                          <a:spcPts val="0"/>
                        </a:spcAft>
                      </a:pPr>
                      <a:r>
                        <a:rPr lang="en-US"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extLst>
                  <a:ext uri="{0D108BD9-81ED-4DB2-BD59-A6C34878D82A}">
                    <a16:rowId xmlns:a16="http://schemas.microsoft.com/office/drawing/2014/main" val="2409258241"/>
                  </a:ext>
                </a:extLst>
              </a:tr>
              <a:tr h="655186">
                <a:tc>
                  <a:txBody>
                    <a:bodyPr/>
                    <a:lstStyle/>
                    <a:p>
                      <a:pPr marL="0" marR="0" algn="l">
                        <a:lnSpc>
                          <a:spcPct val="107000"/>
                        </a:lnSpc>
                        <a:spcBef>
                          <a:spcPts val="0"/>
                        </a:spcBef>
                        <a:spcAft>
                          <a:spcPts val="0"/>
                        </a:spcAft>
                      </a:pPr>
                      <a:r>
                        <a:rPr lang="en-US" sz="1800" dirty="0">
                          <a:effectLst/>
                        </a:rPr>
                        <a:t>Class Level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tc>
                  <a:txBody>
                    <a:bodyPr/>
                    <a:lstStyle/>
                    <a:p>
                      <a:pPr marL="0" marR="0" algn="l">
                        <a:lnSpc>
                          <a:spcPct val="107000"/>
                        </a:lnSpc>
                        <a:spcBef>
                          <a:spcPts val="0"/>
                        </a:spcBef>
                        <a:spcAft>
                          <a:spcPts val="0"/>
                        </a:spcAft>
                      </a:pPr>
                      <a:r>
                        <a:rPr lang="en-US" sz="1800">
                          <a:effectLst/>
                        </a:rPr>
                        <a:t>COB Average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tc>
                  <a:txBody>
                    <a:bodyPr/>
                    <a:lstStyle/>
                    <a:p>
                      <a:pPr marL="0" marR="0" algn="l">
                        <a:lnSpc>
                          <a:spcPct val="107000"/>
                        </a:lnSpc>
                        <a:spcBef>
                          <a:spcPts val="0"/>
                        </a:spcBef>
                        <a:spcAft>
                          <a:spcPts val="0"/>
                        </a:spcAft>
                      </a:pPr>
                      <a:r>
                        <a:rPr lang="en-US" sz="1800" dirty="0">
                          <a:effectLst/>
                        </a:rPr>
                        <a:t>University</a:t>
                      </a:r>
                      <a:r>
                        <a:rPr lang="en-US" sz="1800" baseline="0" dirty="0">
                          <a:effectLst/>
                        </a:rPr>
                        <a:t> </a:t>
                      </a:r>
                      <a:r>
                        <a:rPr lang="en-US" sz="1800" dirty="0">
                          <a:effectLst/>
                        </a:rPr>
                        <a:t>Average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extLst>
                  <a:ext uri="{0D108BD9-81ED-4DB2-BD59-A6C34878D82A}">
                    <a16:rowId xmlns:a16="http://schemas.microsoft.com/office/drawing/2014/main" val="2490124086"/>
                  </a:ext>
                </a:extLst>
              </a:tr>
              <a:tr h="327592">
                <a:tc>
                  <a:txBody>
                    <a:bodyPr/>
                    <a:lstStyle/>
                    <a:p>
                      <a:pPr marL="0" marR="0" algn="l">
                        <a:lnSpc>
                          <a:spcPct val="107000"/>
                        </a:lnSpc>
                        <a:spcBef>
                          <a:spcPts val="0"/>
                        </a:spcBef>
                        <a:spcAft>
                          <a:spcPts val="0"/>
                        </a:spcAft>
                      </a:pPr>
                      <a:r>
                        <a:rPr lang="en-US" sz="1800">
                          <a:effectLst/>
                        </a:rPr>
                        <a:t>100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tc>
                  <a:txBody>
                    <a:bodyPr/>
                    <a:lstStyle/>
                    <a:p>
                      <a:pPr marL="0" marR="0" algn="l">
                        <a:lnSpc>
                          <a:spcPct val="107000"/>
                        </a:lnSpc>
                        <a:spcBef>
                          <a:spcPts val="0"/>
                        </a:spcBef>
                        <a:spcAft>
                          <a:spcPts val="0"/>
                        </a:spcAft>
                      </a:pPr>
                      <a:r>
                        <a:rPr lang="en-US" sz="1800" dirty="0">
                          <a:effectLst/>
                        </a:rPr>
                        <a:t>56.9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tc>
                  <a:txBody>
                    <a:bodyPr/>
                    <a:lstStyle/>
                    <a:p>
                      <a:pPr marL="0" marR="0" algn="l">
                        <a:lnSpc>
                          <a:spcPct val="107000"/>
                        </a:lnSpc>
                        <a:spcBef>
                          <a:spcPts val="0"/>
                        </a:spcBef>
                        <a:spcAft>
                          <a:spcPts val="0"/>
                        </a:spcAft>
                      </a:pPr>
                      <a:r>
                        <a:rPr lang="en-US" sz="1800" dirty="0">
                          <a:effectLst/>
                        </a:rPr>
                        <a:t>41.8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extLst>
                  <a:ext uri="{0D108BD9-81ED-4DB2-BD59-A6C34878D82A}">
                    <a16:rowId xmlns:a16="http://schemas.microsoft.com/office/drawing/2014/main" val="455159681"/>
                  </a:ext>
                </a:extLst>
              </a:tr>
              <a:tr h="327592">
                <a:tc>
                  <a:txBody>
                    <a:bodyPr/>
                    <a:lstStyle/>
                    <a:p>
                      <a:pPr marL="0" marR="0" algn="l">
                        <a:lnSpc>
                          <a:spcPct val="107000"/>
                        </a:lnSpc>
                        <a:spcBef>
                          <a:spcPts val="0"/>
                        </a:spcBef>
                        <a:spcAft>
                          <a:spcPts val="0"/>
                        </a:spcAft>
                      </a:pPr>
                      <a:r>
                        <a:rPr lang="en-US" sz="1800">
                          <a:effectLst/>
                        </a:rPr>
                        <a:t>200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tc>
                  <a:txBody>
                    <a:bodyPr/>
                    <a:lstStyle/>
                    <a:p>
                      <a:pPr marL="0" marR="0" algn="l">
                        <a:lnSpc>
                          <a:spcPct val="107000"/>
                        </a:lnSpc>
                        <a:spcBef>
                          <a:spcPts val="0"/>
                        </a:spcBef>
                        <a:spcAft>
                          <a:spcPts val="0"/>
                        </a:spcAft>
                      </a:pPr>
                      <a:r>
                        <a:rPr lang="en-US" sz="1800" dirty="0">
                          <a:effectLst/>
                        </a:rPr>
                        <a:t>42.7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tc>
                  <a:txBody>
                    <a:bodyPr/>
                    <a:lstStyle/>
                    <a:p>
                      <a:pPr marL="0" marR="0" algn="l">
                        <a:lnSpc>
                          <a:spcPct val="107000"/>
                        </a:lnSpc>
                        <a:spcBef>
                          <a:spcPts val="0"/>
                        </a:spcBef>
                        <a:spcAft>
                          <a:spcPts val="0"/>
                        </a:spcAft>
                      </a:pPr>
                      <a:r>
                        <a:rPr lang="en-US" sz="1800" dirty="0">
                          <a:effectLst/>
                        </a:rPr>
                        <a:t>27.0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extLst>
                  <a:ext uri="{0D108BD9-81ED-4DB2-BD59-A6C34878D82A}">
                    <a16:rowId xmlns:a16="http://schemas.microsoft.com/office/drawing/2014/main" val="2463559761"/>
                  </a:ext>
                </a:extLst>
              </a:tr>
              <a:tr h="327592">
                <a:tc>
                  <a:txBody>
                    <a:bodyPr/>
                    <a:lstStyle/>
                    <a:p>
                      <a:pPr marL="0" marR="0" algn="l">
                        <a:lnSpc>
                          <a:spcPct val="107000"/>
                        </a:lnSpc>
                        <a:spcBef>
                          <a:spcPts val="0"/>
                        </a:spcBef>
                        <a:spcAft>
                          <a:spcPts val="0"/>
                        </a:spcAft>
                      </a:pPr>
                      <a:r>
                        <a:rPr lang="en-US" sz="1800">
                          <a:effectLst/>
                        </a:rPr>
                        <a:t>300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tc>
                  <a:txBody>
                    <a:bodyPr/>
                    <a:lstStyle/>
                    <a:p>
                      <a:pPr marL="0" marR="0" algn="l">
                        <a:lnSpc>
                          <a:spcPct val="107000"/>
                        </a:lnSpc>
                        <a:spcBef>
                          <a:spcPts val="0"/>
                        </a:spcBef>
                        <a:spcAft>
                          <a:spcPts val="0"/>
                        </a:spcAft>
                      </a:pPr>
                      <a:r>
                        <a:rPr lang="en-US" sz="1800" dirty="0">
                          <a:effectLst/>
                        </a:rPr>
                        <a:t>24.3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tc>
                  <a:txBody>
                    <a:bodyPr/>
                    <a:lstStyle/>
                    <a:p>
                      <a:pPr marL="0" marR="0" algn="l">
                        <a:lnSpc>
                          <a:spcPct val="107000"/>
                        </a:lnSpc>
                        <a:spcBef>
                          <a:spcPts val="0"/>
                        </a:spcBef>
                        <a:spcAft>
                          <a:spcPts val="0"/>
                        </a:spcAft>
                      </a:pPr>
                      <a:r>
                        <a:rPr lang="en-US" sz="1800" dirty="0">
                          <a:effectLst/>
                        </a:rPr>
                        <a:t>20.2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extLst>
                  <a:ext uri="{0D108BD9-81ED-4DB2-BD59-A6C34878D82A}">
                    <a16:rowId xmlns:a16="http://schemas.microsoft.com/office/drawing/2014/main" val="2250274572"/>
                  </a:ext>
                </a:extLst>
              </a:tr>
              <a:tr h="327592">
                <a:tc>
                  <a:txBody>
                    <a:bodyPr/>
                    <a:lstStyle/>
                    <a:p>
                      <a:pPr marL="0" marR="0" algn="l">
                        <a:lnSpc>
                          <a:spcPct val="107000"/>
                        </a:lnSpc>
                        <a:spcBef>
                          <a:spcPts val="0"/>
                        </a:spcBef>
                        <a:spcAft>
                          <a:spcPts val="0"/>
                        </a:spcAft>
                      </a:pPr>
                      <a:r>
                        <a:rPr lang="en-US" sz="1800">
                          <a:effectLst/>
                        </a:rPr>
                        <a:t>Grand Total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tc>
                  <a:txBody>
                    <a:bodyPr/>
                    <a:lstStyle/>
                    <a:p>
                      <a:pPr marL="0" marR="0" algn="l">
                        <a:lnSpc>
                          <a:spcPct val="107000"/>
                        </a:lnSpc>
                        <a:spcBef>
                          <a:spcPts val="0"/>
                        </a:spcBef>
                        <a:spcAft>
                          <a:spcPts val="0"/>
                        </a:spcAft>
                      </a:pPr>
                      <a:r>
                        <a:rPr lang="en-US" sz="1800" dirty="0">
                          <a:effectLst/>
                        </a:rPr>
                        <a:t>39.0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tc>
                  <a:txBody>
                    <a:bodyPr/>
                    <a:lstStyle/>
                    <a:p>
                      <a:pPr marL="0" marR="0" algn="l">
                        <a:lnSpc>
                          <a:spcPct val="107000"/>
                        </a:lnSpc>
                        <a:spcBef>
                          <a:spcPts val="0"/>
                        </a:spcBef>
                        <a:spcAft>
                          <a:spcPts val="0"/>
                        </a:spcAft>
                      </a:pPr>
                      <a:r>
                        <a:rPr lang="en-US" sz="1800" dirty="0">
                          <a:effectLst/>
                        </a:rPr>
                        <a:t>31.1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213" marR="102213" marT="0" marB="0"/>
                </a:tc>
                <a:extLst>
                  <a:ext uri="{0D108BD9-81ED-4DB2-BD59-A6C34878D82A}">
                    <a16:rowId xmlns:a16="http://schemas.microsoft.com/office/drawing/2014/main" val="2906971604"/>
                  </a:ext>
                </a:extLst>
              </a:tr>
            </a:tbl>
          </a:graphicData>
        </a:graphic>
      </p:graphicFrame>
      <p:sp>
        <p:nvSpPr>
          <p:cNvPr id="6" name="Rectangle 5"/>
          <p:cNvSpPr/>
          <p:nvPr/>
        </p:nvSpPr>
        <p:spPr>
          <a:xfrm>
            <a:off x="4195483" y="4179049"/>
            <a:ext cx="2560320" cy="328404"/>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19738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893690" y="871517"/>
            <a:ext cx="6621660" cy="1047581"/>
          </a:xfrm>
        </p:spPr>
        <p:txBody>
          <a:bodyPr/>
          <a:lstStyle/>
          <a:p>
            <a:r>
              <a:rPr lang="en-US" sz="3600" b="1" dirty="0">
                <a:latin typeface="Arial" charset="0"/>
                <a:ea typeface="Arial" charset="0"/>
                <a:cs typeface="Arial" charset="0"/>
              </a:rPr>
              <a:t>Use of Additional Funds</a:t>
            </a:r>
            <a:br>
              <a:rPr lang="en-US" sz="3600" b="1" dirty="0">
                <a:latin typeface="Arial" charset="0"/>
                <a:ea typeface="Arial" charset="0"/>
                <a:cs typeface="Arial" charset="0"/>
              </a:rPr>
            </a:br>
            <a:r>
              <a:rPr lang="en-US" sz="2400" dirty="0">
                <a:latin typeface="Arial" charset="0"/>
                <a:ea typeface="Arial" charset="0"/>
                <a:cs typeface="Arial" charset="0"/>
              </a:rPr>
              <a:t>to Enhance Accomplishments and Productivity</a:t>
            </a:r>
            <a:endParaRPr lang="en-US" sz="2400" dirty="0">
              <a:solidFill>
                <a:schemeClr val="tx1"/>
              </a:solidFill>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16C88C0-94D9-42E9-B3A6-1C687512F072}" type="slidenum">
              <a:rPr lang="en-US" smtClean="0"/>
              <a:t>26</a:t>
            </a:fld>
            <a:endParaRPr lang="en-US" dirty="0"/>
          </a:p>
        </p:txBody>
      </p:sp>
      <p:sp>
        <p:nvSpPr>
          <p:cNvPr id="3" name="TextBox 2"/>
          <p:cNvSpPr txBox="1"/>
          <p:nvPr/>
        </p:nvSpPr>
        <p:spPr>
          <a:xfrm>
            <a:off x="1893690" y="2059835"/>
            <a:ext cx="5870772" cy="461665"/>
          </a:xfrm>
          <a:prstGeom prst="rect">
            <a:avLst/>
          </a:prstGeom>
          <a:noFill/>
        </p:spPr>
        <p:txBody>
          <a:bodyPr wrap="square" rtlCol="0">
            <a:spAutoFit/>
          </a:bodyPr>
          <a:lstStyle/>
          <a:p>
            <a:r>
              <a:rPr lang="en-US" sz="2400" b="1" dirty="0">
                <a:latin typeface="Arial" charset="0"/>
                <a:ea typeface="Arial" charset="0"/>
                <a:cs typeface="Arial" charset="0"/>
              </a:rPr>
              <a:t>Instructional Capacity </a:t>
            </a:r>
            <a:r>
              <a:rPr lang="en-US" sz="1600" i="1" dirty="0">
                <a:latin typeface="Arial" charset="0"/>
                <a:ea typeface="Arial" charset="0"/>
                <a:cs typeface="Arial" charset="0"/>
              </a:rPr>
              <a:t>(NTT funding):</a:t>
            </a:r>
            <a:endParaRPr lang="en-US" sz="2400" i="1" dirty="0">
              <a:latin typeface="Arial" charset="0"/>
              <a:ea typeface="Arial" charset="0"/>
              <a:cs typeface="Arial" charset="0"/>
            </a:endParaRPr>
          </a:p>
        </p:txBody>
      </p:sp>
      <p:sp>
        <p:nvSpPr>
          <p:cNvPr id="7" name="TextBox 6"/>
          <p:cNvSpPr txBox="1"/>
          <p:nvPr/>
        </p:nvSpPr>
        <p:spPr>
          <a:xfrm>
            <a:off x="1893690" y="2662237"/>
            <a:ext cx="5870772" cy="1569660"/>
          </a:xfrm>
          <a:prstGeom prst="rect">
            <a:avLst/>
          </a:prstGeom>
          <a:noFill/>
        </p:spPr>
        <p:txBody>
          <a:bodyPr wrap="square" rtlCol="0">
            <a:spAutoFit/>
          </a:bodyPr>
          <a:lstStyle/>
          <a:p>
            <a:r>
              <a:rPr lang="en-US" sz="2400" b="1" dirty="0">
                <a:latin typeface="Arial" charset="0"/>
                <a:ea typeface="Arial" charset="0"/>
                <a:cs typeface="Arial" charset="0"/>
              </a:rPr>
              <a:t>IC Funds from Provost		</a:t>
            </a:r>
            <a:r>
              <a:rPr lang="en-US" sz="2400" b="1" dirty="0">
                <a:solidFill>
                  <a:srgbClr val="FF0000"/>
                </a:solidFill>
                <a:latin typeface="Arial" charset="0"/>
                <a:ea typeface="Arial" charset="0"/>
                <a:cs typeface="Arial" charset="0"/>
              </a:rPr>
              <a:t>$625,881</a:t>
            </a:r>
          </a:p>
          <a:p>
            <a:r>
              <a:rPr lang="en-US" sz="2400" b="1" dirty="0">
                <a:latin typeface="Arial" charset="0"/>
                <a:ea typeface="Arial" charset="0"/>
                <a:cs typeface="Arial" charset="0"/>
              </a:rPr>
              <a:t>Permanent NTT $ (GR)		</a:t>
            </a:r>
            <a:r>
              <a:rPr lang="en-US" sz="2400" b="1" u="sng" dirty="0">
                <a:latin typeface="Arial" charset="0"/>
                <a:ea typeface="Arial" charset="0"/>
                <a:cs typeface="Arial" charset="0"/>
              </a:rPr>
              <a:t>$893,552</a:t>
            </a:r>
          </a:p>
          <a:p>
            <a:r>
              <a:rPr lang="en-US" sz="2400" b="1" dirty="0">
                <a:latin typeface="Arial" charset="0"/>
                <a:ea typeface="Arial" charset="0"/>
                <a:cs typeface="Arial" charset="0"/>
              </a:rPr>
              <a:t>Total NTT Costs			</a:t>
            </a:r>
            <a:r>
              <a:rPr lang="en-US" sz="2400" b="1" dirty="0">
                <a:solidFill>
                  <a:srgbClr val="FF0000"/>
                </a:solidFill>
                <a:latin typeface="Arial" charset="0"/>
                <a:ea typeface="Arial" charset="0"/>
                <a:cs typeface="Arial" charset="0"/>
              </a:rPr>
              <a:t>   $1,519,433</a:t>
            </a:r>
            <a:r>
              <a:rPr lang="en-US" sz="2400" b="1" dirty="0">
                <a:latin typeface="Arial" charset="0"/>
                <a:ea typeface="Arial" charset="0"/>
                <a:cs typeface="Arial" charset="0"/>
              </a:rPr>
              <a:t>				</a:t>
            </a:r>
            <a:endParaRPr lang="en-US" sz="2400" dirty="0">
              <a:latin typeface="Arial" charset="0"/>
              <a:ea typeface="Arial" charset="0"/>
              <a:cs typeface="Arial" charset="0"/>
            </a:endParaRPr>
          </a:p>
        </p:txBody>
      </p:sp>
      <p:sp>
        <p:nvSpPr>
          <p:cNvPr id="8" name="Rectangle 7"/>
          <p:cNvSpPr/>
          <p:nvPr/>
        </p:nvSpPr>
        <p:spPr>
          <a:xfrm>
            <a:off x="5864410" y="3073173"/>
            <a:ext cx="1791946" cy="373894"/>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13423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t>27</a:t>
            </a:fld>
            <a:endParaRPr lang="en-US" dirty="0"/>
          </a:p>
        </p:txBody>
      </p:sp>
      <p:sp>
        <p:nvSpPr>
          <p:cNvPr id="3" name="TextBox 2"/>
          <p:cNvSpPr txBox="1"/>
          <p:nvPr/>
        </p:nvSpPr>
        <p:spPr>
          <a:xfrm>
            <a:off x="1893689" y="2086648"/>
            <a:ext cx="6185303" cy="461665"/>
          </a:xfrm>
          <a:prstGeom prst="rect">
            <a:avLst/>
          </a:prstGeom>
          <a:noFill/>
        </p:spPr>
        <p:txBody>
          <a:bodyPr wrap="square" rtlCol="0">
            <a:spAutoFit/>
          </a:bodyPr>
          <a:lstStyle/>
          <a:p>
            <a:r>
              <a:rPr lang="en-US" sz="2400" b="1" dirty="0">
                <a:latin typeface="Arial" charset="0"/>
                <a:ea typeface="Arial" charset="0"/>
                <a:cs typeface="Arial" charset="0"/>
              </a:rPr>
              <a:t>Summer Session Funding - 2019:</a:t>
            </a:r>
          </a:p>
        </p:txBody>
      </p:sp>
      <p:sp>
        <p:nvSpPr>
          <p:cNvPr id="7" name="Title 1"/>
          <p:cNvSpPr txBox="1">
            <a:spLocks/>
          </p:cNvSpPr>
          <p:nvPr/>
        </p:nvSpPr>
        <p:spPr>
          <a:xfrm>
            <a:off x="1893690" y="871517"/>
            <a:ext cx="6621660" cy="10475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600" b="1" dirty="0">
                <a:latin typeface="Arial" charset="0"/>
                <a:ea typeface="Arial" charset="0"/>
                <a:cs typeface="Arial" charset="0"/>
              </a:rPr>
              <a:t>Use of Additional Funds</a:t>
            </a:r>
            <a:br>
              <a:rPr lang="en-US" sz="3600" b="1" dirty="0">
                <a:latin typeface="Arial" charset="0"/>
                <a:ea typeface="Arial" charset="0"/>
                <a:cs typeface="Arial" charset="0"/>
              </a:rPr>
            </a:br>
            <a:r>
              <a:rPr lang="en-US" sz="2400" dirty="0">
                <a:latin typeface="Arial" charset="0"/>
                <a:ea typeface="Arial" charset="0"/>
                <a:cs typeface="Arial" charset="0"/>
              </a:rPr>
              <a:t>to Enhance Accomplishments and Productivity</a:t>
            </a:r>
            <a:endParaRPr lang="en-US" sz="2400" dirty="0">
              <a:solidFill>
                <a:schemeClr val="tx1"/>
              </a:solidFill>
              <a:latin typeface="Arial" charset="0"/>
              <a:ea typeface="Arial" charset="0"/>
              <a:cs typeface="Arial" charset="0"/>
            </a:endParaRPr>
          </a:p>
        </p:txBody>
      </p:sp>
      <p:sp>
        <p:nvSpPr>
          <p:cNvPr id="8" name="TextBox 7"/>
          <p:cNvSpPr txBox="1"/>
          <p:nvPr/>
        </p:nvSpPr>
        <p:spPr>
          <a:xfrm>
            <a:off x="1893689" y="2662237"/>
            <a:ext cx="6621661" cy="1569660"/>
          </a:xfrm>
          <a:prstGeom prst="rect">
            <a:avLst/>
          </a:prstGeom>
          <a:noFill/>
        </p:spPr>
        <p:txBody>
          <a:bodyPr wrap="square" rtlCol="0">
            <a:spAutoFit/>
          </a:bodyPr>
          <a:lstStyle/>
          <a:p>
            <a:endParaRPr lang="en-US" sz="2400" b="1" dirty="0">
              <a:latin typeface="Arial" charset="0"/>
              <a:ea typeface="Arial" charset="0"/>
              <a:cs typeface="Arial" charset="0"/>
            </a:endParaRPr>
          </a:p>
          <a:p>
            <a:r>
              <a:rPr lang="en-US" sz="2400" b="1" dirty="0">
                <a:latin typeface="Arial" charset="0"/>
                <a:ea typeface="Arial" charset="0"/>
                <a:cs typeface="Arial" charset="0"/>
              </a:rPr>
              <a:t>Received from Provost			$545,000</a:t>
            </a:r>
          </a:p>
          <a:p>
            <a:r>
              <a:rPr lang="en-US" sz="2400" b="1" dirty="0">
                <a:latin typeface="Arial" charset="0"/>
                <a:ea typeface="Arial" charset="0"/>
                <a:cs typeface="Arial" charset="0"/>
              </a:rPr>
              <a:t>Permanent $ (GR)				</a:t>
            </a:r>
            <a:r>
              <a:rPr lang="en-US" sz="2400" b="1" dirty="0">
                <a:solidFill>
                  <a:srgbClr val="FF0000"/>
                </a:solidFill>
                <a:latin typeface="Arial" charset="0"/>
                <a:ea typeface="Arial" charset="0"/>
                <a:cs typeface="Arial" charset="0"/>
              </a:rPr>
              <a:t>  	</a:t>
            </a:r>
            <a:r>
              <a:rPr lang="en-US" sz="2400" b="1" u="sng" dirty="0">
                <a:solidFill>
                  <a:schemeClr val="tx1">
                    <a:lumMod val="85000"/>
                    <a:lumOff val="15000"/>
                  </a:schemeClr>
                </a:solidFill>
                <a:latin typeface="Arial" charset="0"/>
                <a:ea typeface="Arial" charset="0"/>
                <a:cs typeface="Arial" charset="0"/>
              </a:rPr>
              <a:t>$226,072</a:t>
            </a:r>
          </a:p>
          <a:p>
            <a:r>
              <a:rPr lang="en-US" sz="2400" b="1" dirty="0">
                <a:latin typeface="Arial" charset="0"/>
                <a:ea typeface="Arial" charset="0"/>
                <a:cs typeface="Arial" charset="0"/>
              </a:rPr>
              <a:t>Total committed to Summer		$771,072</a:t>
            </a:r>
          </a:p>
        </p:txBody>
      </p:sp>
      <p:sp>
        <p:nvSpPr>
          <p:cNvPr id="6" name="Rectangle 5"/>
          <p:cNvSpPr/>
          <p:nvPr/>
        </p:nvSpPr>
        <p:spPr>
          <a:xfrm>
            <a:off x="6260951" y="3044414"/>
            <a:ext cx="1818042" cy="433724"/>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60437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t>28</a:t>
            </a:fld>
            <a:endParaRPr lang="en-US" dirty="0"/>
          </a:p>
        </p:txBody>
      </p:sp>
      <p:sp>
        <p:nvSpPr>
          <p:cNvPr id="8" name="TextBox 7"/>
          <p:cNvSpPr txBox="1"/>
          <p:nvPr/>
        </p:nvSpPr>
        <p:spPr>
          <a:xfrm>
            <a:off x="1895040" y="1983289"/>
            <a:ext cx="4650139" cy="461665"/>
          </a:xfrm>
          <a:prstGeom prst="rect">
            <a:avLst/>
          </a:prstGeom>
          <a:noFill/>
        </p:spPr>
        <p:txBody>
          <a:bodyPr wrap="square" rtlCol="0">
            <a:spAutoFit/>
          </a:bodyPr>
          <a:lstStyle/>
          <a:p>
            <a:r>
              <a:rPr lang="en-US" sz="2400" b="1" dirty="0">
                <a:latin typeface="Arial" charset="0"/>
                <a:ea typeface="Arial" charset="0"/>
                <a:cs typeface="Arial" charset="0"/>
              </a:rPr>
              <a:t>Technology Tuition Dollars:</a:t>
            </a:r>
          </a:p>
        </p:txBody>
      </p:sp>
      <p:sp>
        <p:nvSpPr>
          <p:cNvPr id="9" name="Title 1"/>
          <p:cNvSpPr txBox="1">
            <a:spLocks/>
          </p:cNvSpPr>
          <p:nvPr/>
        </p:nvSpPr>
        <p:spPr>
          <a:xfrm>
            <a:off x="1893690" y="871517"/>
            <a:ext cx="6621660" cy="10475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600" b="1" dirty="0">
                <a:latin typeface="Arial" charset="0"/>
                <a:ea typeface="Arial" charset="0"/>
                <a:cs typeface="Arial" charset="0"/>
              </a:rPr>
              <a:t>Use of Additional Funds</a:t>
            </a:r>
            <a:br>
              <a:rPr lang="en-US" sz="3600" b="1" dirty="0">
                <a:latin typeface="Arial" charset="0"/>
                <a:ea typeface="Arial" charset="0"/>
                <a:cs typeface="Arial" charset="0"/>
              </a:rPr>
            </a:br>
            <a:r>
              <a:rPr lang="en-US" sz="2400" dirty="0">
                <a:latin typeface="Arial" charset="0"/>
                <a:ea typeface="Arial" charset="0"/>
                <a:cs typeface="Arial" charset="0"/>
              </a:rPr>
              <a:t>to Enhance Accomplishments and Productivity</a:t>
            </a:r>
            <a:endParaRPr lang="en-US" sz="2400" dirty="0">
              <a:solidFill>
                <a:schemeClr val="tx1"/>
              </a:solidFill>
              <a:latin typeface="Arial" charset="0"/>
              <a:ea typeface="Arial" charset="0"/>
              <a:cs typeface="Arial" charset="0"/>
            </a:endParaRPr>
          </a:p>
        </p:txBody>
      </p:sp>
      <p:sp>
        <p:nvSpPr>
          <p:cNvPr id="7" name="TextBox 6"/>
          <p:cNvSpPr txBox="1"/>
          <p:nvPr/>
        </p:nvSpPr>
        <p:spPr>
          <a:xfrm>
            <a:off x="1893690" y="2668983"/>
            <a:ext cx="6621660" cy="2585323"/>
          </a:xfrm>
          <a:prstGeom prst="rect">
            <a:avLst/>
          </a:prstGeom>
          <a:noFill/>
        </p:spPr>
        <p:txBody>
          <a:bodyPr wrap="square" rtlCol="0">
            <a:spAutoFit/>
          </a:bodyPr>
          <a:lstStyle/>
          <a:p>
            <a:r>
              <a:rPr lang="en-US" b="1" dirty="0">
                <a:latin typeface="Arial" charset="0"/>
                <a:ea typeface="Arial" charset="0"/>
                <a:cs typeface="Arial" charset="0"/>
              </a:rPr>
              <a:t>Received from Provost				$113,053</a:t>
            </a:r>
          </a:p>
          <a:p>
            <a:r>
              <a:rPr lang="en-US" b="1" dirty="0">
                <a:solidFill>
                  <a:srgbClr val="FF0000"/>
                </a:solidFill>
                <a:latin typeface="Arial" charset="0"/>
                <a:ea typeface="Arial" charset="0"/>
                <a:cs typeface="Arial" charset="0"/>
              </a:rPr>
              <a:t>Funds Provided by COB  	 		 </a:t>
            </a:r>
            <a:r>
              <a:rPr lang="en-US" b="1" u="sng" dirty="0">
                <a:solidFill>
                  <a:srgbClr val="FF0000"/>
                </a:solidFill>
                <a:latin typeface="Arial" charset="0"/>
                <a:ea typeface="Arial" charset="0"/>
                <a:cs typeface="Arial" charset="0"/>
              </a:rPr>
              <a:t> $22,479</a:t>
            </a:r>
            <a:r>
              <a:rPr lang="en-US" b="1" dirty="0">
                <a:latin typeface="Arial" charset="0"/>
                <a:ea typeface="Arial" charset="0"/>
                <a:cs typeface="Arial" charset="0"/>
              </a:rPr>
              <a:t>	</a:t>
            </a:r>
            <a:endParaRPr lang="en-US" dirty="0">
              <a:latin typeface="Arial" charset="0"/>
              <a:ea typeface="Arial" charset="0"/>
              <a:cs typeface="Arial" charset="0"/>
            </a:endParaRPr>
          </a:p>
          <a:p>
            <a:r>
              <a:rPr lang="en-US" b="1" dirty="0">
                <a:latin typeface="Arial" charset="0"/>
                <a:ea typeface="Arial" charset="0"/>
                <a:cs typeface="Arial" charset="0"/>
              </a:rPr>
              <a:t>Total committed to activity			$135,532</a:t>
            </a:r>
          </a:p>
          <a:p>
            <a:endParaRPr lang="en-US" b="1" dirty="0">
              <a:latin typeface="Arial" charset="0"/>
              <a:ea typeface="Arial" charset="0"/>
              <a:cs typeface="Arial" charset="0"/>
            </a:endParaRPr>
          </a:p>
          <a:p>
            <a:endParaRPr lang="en-US" b="1" dirty="0">
              <a:latin typeface="Arial" charset="0"/>
              <a:ea typeface="Arial" charset="0"/>
              <a:cs typeface="Arial" charset="0"/>
            </a:endParaRPr>
          </a:p>
          <a:p>
            <a:r>
              <a:rPr lang="en-US" b="1" dirty="0">
                <a:latin typeface="Arial" charset="0"/>
                <a:ea typeface="Arial" charset="0"/>
                <a:cs typeface="Arial" charset="0"/>
              </a:rPr>
              <a:t>Numerous constituents across campus use the computer labs in the State Farm Hall of Business building; as a “campus partner” we provide lab monitors, technical assistance, and other services </a:t>
            </a:r>
          </a:p>
        </p:txBody>
      </p:sp>
      <p:sp>
        <p:nvSpPr>
          <p:cNvPr id="6" name="Rectangle 5"/>
          <p:cNvSpPr/>
          <p:nvPr/>
        </p:nvSpPr>
        <p:spPr>
          <a:xfrm>
            <a:off x="5959736" y="2957329"/>
            <a:ext cx="1313006" cy="343787"/>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34002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16C88C0-94D9-42E9-B3A6-1C687512F072}" type="slidenum">
              <a:rPr lang="en-US" smtClean="0"/>
              <a:t>29</a:t>
            </a:fld>
            <a:endParaRPr lang="en-US" dirty="0"/>
          </a:p>
        </p:txBody>
      </p:sp>
      <p:sp>
        <p:nvSpPr>
          <p:cNvPr id="5" name="Title 1"/>
          <p:cNvSpPr txBox="1">
            <a:spLocks/>
          </p:cNvSpPr>
          <p:nvPr/>
        </p:nvSpPr>
        <p:spPr>
          <a:xfrm>
            <a:off x="1966079" y="1104633"/>
            <a:ext cx="6089588" cy="8831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6600" spc="-150" dirty="0">
                <a:latin typeface="Arial Bold" panose="020B0704020202020204" pitchFamily="34" charset="0"/>
                <a:cs typeface="Arial Bold" panose="020B0704020202020204" pitchFamily="34" charset="0"/>
              </a:rPr>
              <a:t>Looking Ahead</a:t>
            </a:r>
            <a:endParaRPr lang="en-US" sz="4800" spc="-150" dirty="0">
              <a:latin typeface="Arial" charset="0"/>
              <a:ea typeface="Arial" charset="0"/>
              <a:cs typeface="Arial" charset="0"/>
            </a:endParaRPr>
          </a:p>
        </p:txBody>
      </p:sp>
      <p:pic>
        <p:nvPicPr>
          <p:cNvPr id="7" name="Picture 6"/>
          <p:cNvPicPr preferRelativeResize="0">
            <a:picLocks/>
          </p:cNvPicPr>
          <p:nvPr/>
        </p:nvPicPr>
        <p:blipFill rotWithShape="1">
          <a:blip r:embed="rId2"/>
          <a:srcRect t="10204" b="38775"/>
          <a:stretch/>
        </p:blipFill>
        <p:spPr>
          <a:xfrm rot="216114">
            <a:off x="2426676" y="2909315"/>
            <a:ext cx="6238291" cy="2525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p:cNvSpPr txBox="1">
            <a:spLocks/>
          </p:cNvSpPr>
          <p:nvPr/>
        </p:nvSpPr>
        <p:spPr>
          <a:xfrm>
            <a:off x="1966079" y="2063091"/>
            <a:ext cx="6089588" cy="51874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600" dirty="0">
                <a:latin typeface="Arial" charset="0"/>
                <a:ea typeface="Arial" charset="0"/>
                <a:cs typeface="Arial" charset="0"/>
              </a:rPr>
              <a:t>PLANS FOR 2019-2020</a:t>
            </a:r>
            <a:endParaRPr lang="en-US" sz="2400" spc="600" dirty="0">
              <a:latin typeface="Arial" charset="0"/>
              <a:ea typeface="Arial" charset="0"/>
              <a:cs typeface="Arial" charset="0"/>
            </a:endParaRPr>
          </a:p>
        </p:txBody>
      </p:sp>
    </p:spTree>
    <p:extLst>
      <p:ext uri="{BB962C8B-B14F-4D97-AF65-F5344CB8AC3E}">
        <p14:creationId xmlns:p14="http://schemas.microsoft.com/office/powerpoint/2010/main" val="1606250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854195" y="455730"/>
            <a:ext cx="6172200" cy="785132"/>
          </a:xfrm>
        </p:spPr>
        <p:txBody>
          <a:bodyPr/>
          <a:lstStyle/>
          <a:p>
            <a:r>
              <a:rPr lang="en-US" dirty="0">
                <a:solidFill>
                  <a:srgbClr val="C10C21"/>
                </a:solidFill>
              </a:rPr>
              <a:t>Budget Presentation</a:t>
            </a:r>
            <a:endParaRPr lang="en-US" dirty="0"/>
          </a:p>
        </p:txBody>
      </p:sp>
      <p:sp>
        <p:nvSpPr>
          <p:cNvPr id="2" name="Slide Number Placeholder 1"/>
          <p:cNvSpPr>
            <a:spLocks noGrp="1"/>
          </p:cNvSpPr>
          <p:nvPr>
            <p:ph type="sldNum" sz="quarter" idx="10"/>
          </p:nvPr>
        </p:nvSpPr>
        <p:spPr/>
        <p:txBody>
          <a:bodyPr/>
          <a:lstStyle/>
          <a:p>
            <a:fld id="{F16C88C0-94D9-42E9-B3A6-1C687512F072}" type="slidenum">
              <a:rPr lang="en-US" smtClean="0"/>
              <a:t>3</a:t>
            </a:fld>
            <a:endParaRPr lang="en-US" dirty="0"/>
          </a:p>
        </p:txBody>
      </p:sp>
      <p:graphicFrame>
        <p:nvGraphicFramePr>
          <p:cNvPr id="9" name="Diagram 8"/>
          <p:cNvGraphicFramePr/>
          <p:nvPr>
            <p:extLst>
              <p:ext uri="{D42A27DB-BD31-4B8C-83A1-F6EECF244321}">
                <p14:modId xmlns:p14="http://schemas.microsoft.com/office/powerpoint/2010/main" val="3625620022"/>
              </p:ext>
            </p:extLst>
          </p:nvPr>
        </p:nvGraphicFramePr>
        <p:xfrm>
          <a:off x="2354401" y="137404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4788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solidFill>
                  <a:prstClr val="black">
                    <a:tint val="75000"/>
                  </a:prstClr>
                </a:solidFill>
              </a:rPr>
              <a:pPr/>
              <a:t>30</a:t>
            </a:fld>
            <a:endParaRPr lang="en-US" dirty="0">
              <a:solidFill>
                <a:prstClr val="black">
                  <a:tint val="75000"/>
                </a:prstClr>
              </a:solidFill>
            </a:endParaRPr>
          </a:p>
        </p:txBody>
      </p:sp>
      <p:sp>
        <p:nvSpPr>
          <p:cNvPr id="9" name="Title 1"/>
          <p:cNvSpPr txBox="1">
            <a:spLocks/>
          </p:cNvSpPr>
          <p:nvPr/>
        </p:nvSpPr>
        <p:spPr>
          <a:xfrm>
            <a:off x="1966079" y="2377710"/>
            <a:ext cx="6089588" cy="8831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1800" dirty="0">
                <a:solidFill>
                  <a:schemeClr val="tx1"/>
                </a:solidFill>
                <a:latin typeface="Arial Bold" panose="020B0704020202020204" pitchFamily="34" charset="0"/>
                <a:ea typeface="Arial" charset="0"/>
                <a:cs typeface="Arial Bold" panose="020B0704020202020204" pitchFamily="34" charset="0"/>
              </a:rPr>
              <a:t>VISION</a:t>
            </a:r>
            <a:endParaRPr lang="en-US" sz="1100" dirty="0">
              <a:solidFill>
                <a:schemeClr val="tx1"/>
              </a:solidFill>
              <a:latin typeface="Arial" charset="0"/>
              <a:ea typeface="Arial" charset="0"/>
              <a:cs typeface="Arial" charset="0"/>
            </a:endParaRPr>
          </a:p>
          <a:p>
            <a:r>
              <a:rPr lang="en-US" sz="1800" dirty="0">
                <a:solidFill>
                  <a:schemeClr val="tx1"/>
                </a:solidFill>
                <a:latin typeface="Arial" charset="0"/>
                <a:ea typeface="Arial" charset="0"/>
                <a:cs typeface="Arial" charset="0"/>
              </a:rPr>
              <a:t>To be the first choice for business education </a:t>
            </a:r>
          </a:p>
          <a:p>
            <a:r>
              <a:rPr lang="en-US" sz="1800" dirty="0">
                <a:solidFill>
                  <a:schemeClr val="tx1"/>
                </a:solidFill>
                <a:latin typeface="Arial" charset="0"/>
                <a:ea typeface="Arial" charset="0"/>
                <a:cs typeface="Arial" charset="0"/>
              </a:rPr>
              <a:t>in Illinois and beyond.</a:t>
            </a:r>
            <a:endParaRPr lang="en-US" sz="1100" dirty="0">
              <a:solidFill>
                <a:schemeClr val="tx1"/>
              </a:solidFill>
              <a:latin typeface="Arial" charset="0"/>
              <a:ea typeface="Arial" charset="0"/>
              <a:cs typeface="Arial" charset="0"/>
            </a:endParaRPr>
          </a:p>
        </p:txBody>
      </p:sp>
      <p:sp>
        <p:nvSpPr>
          <p:cNvPr id="11" name="Title 1"/>
          <p:cNvSpPr txBox="1">
            <a:spLocks/>
          </p:cNvSpPr>
          <p:nvPr/>
        </p:nvSpPr>
        <p:spPr>
          <a:xfrm>
            <a:off x="1966079" y="3351978"/>
            <a:ext cx="6414128" cy="196156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1800" dirty="0">
                <a:solidFill>
                  <a:schemeClr val="tx1"/>
                </a:solidFill>
                <a:latin typeface="Arial Bold" panose="020B0704020202020204" pitchFamily="34" charset="0"/>
                <a:ea typeface="Arial" charset="0"/>
                <a:cs typeface="Arial Bold" panose="020B0704020202020204" pitchFamily="34" charset="0"/>
              </a:rPr>
              <a:t>MISSION</a:t>
            </a:r>
            <a:endParaRPr lang="en-US" sz="1100" dirty="0">
              <a:solidFill>
                <a:schemeClr val="tx1"/>
              </a:solidFill>
              <a:latin typeface="Arial" charset="0"/>
              <a:ea typeface="Arial" charset="0"/>
              <a:cs typeface="Arial" charset="0"/>
            </a:endParaRPr>
          </a:p>
          <a:p>
            <a:r>
              <a:rPr lang="en-US" sz="1800" dirty="0">
                <a:solidFill>
                  <a:schemeClr val="tx1"/>
                </a:solidFill>
                <a:latin typeface="Arial" charset="0"/>
                <a:ea typeface="Arial" charset="0"/>
                <a:cs typeface="Arial" charset="0"/>
              </a:rPr>
              <a:t>Within Illinois State University’s College of Business, through our shared commitment to excellence in learning, we prepare students to become skilled business professionals who think critically, behave ethically, and make significant contributions to organizations, communities, and our global society. </a:t>
            </a:r>
            <a:endParaRPr lang="en-US" sz="1100" dirty="0">
              <a:solidFill>
                <a:schemeClr val="tx1"/>
              </a:solidFill>
              <a:latin typeface="Arial" charset="0"/>
              <a:ea typeface="Arial" charset="0"/>
              <a:cs typeface="Arial" charset="0"/>
            </a:endParaRPr>
          </a:p>
        </p:txBody>
      </p:sp>
      <p:sp>
        <p:nvSpPr>
          <p:cNvPr id="8" name="Title 1"/>
          <p:cNvSpPr txBox="1">
            <a:spLocks/>
          </p:cNvSpPr>
          <p:nvPr/>
        </p:nvSpPr>
        <p:spPr>
          <a:xfrm>
            <a:off x="1966079" y="1125758"/>
            <a:ext cx="6089588" cy="8831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3000" dirty="0">
                <a:latin typeface="Arial Bold" panose="020B0704020202020204" pitchFamily="34" charset="0"/>
                <a:cs typeface="Arial Bold" panose="020B0704020202020204" pitchFamily="34" charset="0"/>
              </a:rPr>
              <a:t>FY 2020</a:t>
            </a:r>
          </a:p>
          <a:p>
            <a:r>
              <a:rPr lang="en-US" sz="3000" dirty="0">
                <a:latin typeface="Arial Bold" panose="020B0704020202020204" pitchFamily="34" charset="0"/>
                <a:cs typeface="Arial Bold" panose="020B0704020202020204" pitchFamily="34" charset="0"/>
              </a:rPr>
              <a:t>College of Business</a:t>
            </a:r>
          </a:p>
          <a:p>
            <a:r>
              <a:rPr lang="en-US" sz="1800" spc="600" dirty="0">
                <a:latin typeface="Arial" charset="0"/>
                <a:ea typeface="Arial" charset="0"/>
                <a:cs typeface="Arial" charset="0"/>
              </a:rPr>
              <a:t>ILLINOIS STATE UNIVERSITY</a:t>
            </a:r>
          </a:p>
        </p:txBody>
      </p:sp>
    </p:spTree>
    <p:extLst>
      <p:ext uri="{BB962C8B-B14F-4D97-AF65-F5344CB8AC3E}">
        <p14:creationId xmlns:p14="http://schemas.microsoft.com/office/powerpoint/2010/main" val="252400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51239" y="1086522"/>
            <a:ext cx="4410634" cy="507112"/>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ctrTitle"/>
          </p:nvPr>
        </p:nvSpPr>
        <p:spPr>
          <a:xfrm>
            <a:off x="1894533" y="576724"/>
            <a:ext cx="7502152" cy="883152"/>
          </a:xfrm>
        </p:spPr>
        <p:txBody>
          <a:bodyPr/>
          <a:lstStyle/>
          <a:p>
            <a:r>
              <a:rPr lang="en-US" sz="4000" dirty="0">
                <a:solidFill>
                  <a:srgbClr val="C10C21"/>
                </a:solidFill>
                <a:latin typeface="Arial Bold" panose="020B0704020202020204" pitchFamily="34" charset="0"/>
                <a:cs typeface="Arial Bold" panose="020B0704020202020204" pitchFamily="34" charset="0"/>
              </a:rPr>
              <a:t>Our Future </a:t>
            </a:r>
            <a:r>
              <a:rPr lang="en-US" sz="4000" dirty="0">
                <a:latin typeface="Arial Bold" panose="020B0704020202020204" pitchFamily="34" charset="0"/>
                <a:cs typeface="Arial Bold" panose="020B0704020202020204" pitchFamily="34" charset="0"/>
              </a:rPr>
              <a:t>Goals </a:t>
            </a:r>
            <a:br>
              <a:rPr lang="en-US" sz="4000" dirty="0">
                <a:latin typeface="Arial Bold" panose="020B0704020202020204" pitchFamily="34" charset="0"/>
                <a:cs typeface="Arial Bold" panose="020B0704020202020204" pitchFamily="34" charset="0"/>
              </a:rPr>
            </a:br>
            <a:r>
              <a:rPr lang="en-US" sz="2000" dirty="0">
                <a:latin typeface="Arial" charset="0"/>
                <a:ea typeface="Arial" charset="0"/>
                <a:cs typeface="Arial" charset="0"/>
              </a:rPr>
              <a:t>are aligned with    </a:t>
            </a:r>
            <a:r>
              <a:rPr lang="en-US" sz="2400" b="1" dirty="0">
                <a:solidFill>
                  <a:schemeClr val="bg1"/>
                </a:solidFill>
                <a:latin typeface="Arial" charset="0"/>
                <a:ea typeface="Arial" charset="0"/>
                <a:cs typeface="Arial" charset="0"/>
              </a:rPr>
              <a:t>Educate • Connect • Elevate</a:t>
            </a:r>
          </a:p>
        </p:txBody>
      </p:sp>
      <p:sp>
        <p:nvSpPr>
          <p:cNvPr id="3" name="Slide Number Placeholder 2"/>
          <p:cNvSpPr>
            <a:spLocks noGrp="1"/>
          </p:cNvSpPr>
          <p:nvPr>
            <p:ph type="sldNum" sz="quarter" idx="10"/>
          </p:nvPr>
        </p:nvSpPr>
        <p:spPr/>
        <p:txBody>
          <a:bodyPr/>
          <a:lstStyle/>
          <a:p>
            <a:fld id="{F16C88C0-94D9-42E9-B3A6-1C687512F072}" type="slidenum">
              <a:rPr lang="en-US" smtClean="0"/>
              <a:t>31</a:t>
            </a:fld>
            <a:endParaRPr lang="en-US" dirty="0"/>
          </a:p>
        </p:txBody>
      </p:sp>
      <p:sp>
        <p:nvSpPr>
          <p:cNvPr id="2" name="Rectangle 1"/>
          <p:cNvSpPr/>
          <p:nvPr/>
        </p:nvSpPr>
        <p:spPr>
          <a:xfrm>
            <a:off x="1913006" y="1636666"/>
            <a:ext cx="6960029" cy="861774"/>
          </a:xfrm>
          <a:prstGeom prst="rect">
            <a:avLst/>
          </a:prstGeom>
        </p:spPr>
        <p:txBody>
          <a:bodyPr wrap="square">
            <a:spAutoFit/>
          </a:bodyPr>
          <a:lstStyle/>
          <a:p>
            <a:r>
              <a:rPr lang="en-US" sz="2200" b="1" dirty="0">
                <a:solidFill>
                  <a:srgbClr val="C10C21"/>
                </a:solidFill>
                <a:latin typeface="Arial" charset="0"/>
                <a:ea typeface="Arial" charset="0"/>
                <a:cs typeface="Arial" charset="0"/>
              </a:rPr>
              <a:t>Goal One</a:t>
            </a:r>
          </a:p>
          <a:p>
            <a:pPr>
              <a:spcAft>
                <a:spcPts val="800"/>
              </a:spcAft>
            </a:pPr>
            <a:r>
              <a:rPr lang="en-US" sz="1400" dirty="0">
                <a:latin typeface="Arial" charset="0"/>
                <a:ea typeface="Arial" charset="0"/>
                <a:cs typeface="Arial" charset="0"/>
              </a:rPr>
              <a:t>Prepare students for success in a diverse and global environment by providing excellent instruction and transformative learning experience for every student</a:t>
            </a:r>
            <a:endParaRPr lang="en-US" sz="1400" dirty="0">
              <a:effectLst/>
              <a:latin typeface="Arial" charset="0"/>
              <a:ea typeface="Arial" charset="0"/>
              <a:cs typeface="Arial" charset="0"/>
            </a:endParaRPr>
          </a:p>
        </p:txBody>
      </p:sp>
      <p:sp>
        <p:nvSpPr>
          <p:cNvPr id="4" name="Rectangle 3"/>
          <p:cNvSpPr/>
          <p:nvPr/>
        </p:nvSpPr>
        <p:spPr>
          <a:xfrm>
            <a:off x="1908717" y="2506940"/>
            <a:ext cx="6960029" cy="646331"/>
          </a:xfrm>
          <a:prstGeom prst="rect">
            <a:avLst/>
          </a:prstGeom>
        </p:spPr>
        <p:txBody>
          <a:bodyPr wrap="square">
            <a:spAutoFit/>
          </a:bodyPr>
          <a:lstStyle/>
          <a:p>
            <a:r>
              <a:rPr lang="en-US" sz="2200" b="1" dirty="0">
                <a:solidFill>
                  <a:srgbClr val="C10C21"/>
                </a:solidFill>
                <a:latin typeface="Arial" charset="0"/>
                <a:ea typeface="Arial" charset="0"/>
                <a:cs typeface="Arial" charset="0"/>
              </a:rPr>
              <a:t>Goal Two</a:t>
            </a:r>
          </a:p>
          <a:p>
            <a:pPr>
              <a:spcAft>
                <a:spcPts val="800"/>
              </a:spcAft>
            </a:pPr>
            <a:r>
              <a:rPr lang="en-US" sz="1400" dirty="0">
                <a:latin typeface="Arial" charset="0"/>
                <a:ea typeface="Arial" charset="0"/>
                <a:cs typeface="Arial" charset="0"/>
              </a:rPr>
              <a:t>Create a workplace that encourages and rewards excellence among faculty and staff</a:t>
            </a:r>
            <a:endParaRPr lang="en-US" sz="1400" dirty="0">
              <a:effectLst/>
              <a:latin typeface="Arial" charset="0"/>
              <a:ea typeface="Arial" charset="0"/>
              <a:cs typeface="Arial" charset="0"/>
            </a:endParaRPr>
          </a:p>
        </p:txBody>
      </p:sp>
      <p:sp>
        <p:nvSpPr>
          <p:cNvPr id="11" name="Rectangle 10"/>
          <p:cNvSpPr/>
          <p:nvPr/>
        </p:nvSpPr>
        <p:spPr>
          <a:xfrm>
            <a:off x="1927189" y="3986782"/>
            <a:ext cx="6960029" cy="861774"/>
          </a:xfrm>
          <a:prstGeom prst="rect">
            <a:avLst/>
          </a:prstGeom>
        </p:spPr>
        <p:txBody>
          <a:bodyPr wrap="square">
            <a:spAutoFit/>
          </a:bodyPr>
          <a:lstStyle/>
          <a:p>
            <a:r>
              <a:rPr lang="en-US" sz="2200" b="1" dirty="0">
                <a:solidFill>
                  <a:srgbClr val="C10C21"/>
                </a:solidFill>
                <a:latin typeface="Arial" charset="0"/>
                <a:ea typeface="Arial" charset="0"/>
                <a:cs typeface="Arial" charset="0"/>
              </a:rPr>
              <a:t>Goal Four</a:t>
            </a:r>
          </a:p>
          <a:p>
            <a:pPr>
              <a:spcAft>
                <a:spcPts val="800"/>
              </a:spcAft>
            </a:pPr>
            <a:r>
              <a:rPr lang="en-US" sz="1400" dirty="0">
                <a:latin typeface="Arial" charset="0"/>
                <a:ea typeface="Arial" charset="0"/>
                <a:cs typeface="Arial" charset="0"/>
              </a:rPr>
              <a:t>Promote and communicate our brand including COB successes and out vision of excellence and national recognition</a:t>
            </a:r>
            <a:endParaRPr lang="en-US" sz="1400" dirty="0">
              <a:effectLst/>
              <a:latin typeface="Arial" charset="0"/>
              <a:ea typeface="Arial" charset="0"/>
              <a:cs typeface="Arial" charset="0"/>
            </a:endParaRPr>
          </a:p>
        </p:txBody>
      </p:sp>
      <p:sp>
        <p:nvSpPr>
          <p:cNvPr id="9" name="Rectangle 8"/>
          <p:cNvSpPr/>
          <p:nvPr/>
        </p:nvSpPr>
        <p:spPr>
          <a:xfrm>
            <a:off x="1931478" y="4868473"/>
            <a:ext cx="6894715" cy="646331"/>
          </a:xfrm>
          <a:prstGeom prst="rect">
            <a:avLst/>
          </a:prstGeom>
        </p:spPr>
        <p:txBody>
          <a:bodyPr wrap="square">
            <a:spAutoFit/>
          </a:bodyPr>
          <a:lstStyle/>
          <a:p>
            <a:r>
              <a:rPr lang="en-US" sz="2200" b="1" dirty="0">
                <a:solidFill>
                  <a:srgbClr val="C10C21"/>
                </a:solidFill>
                <a:latin typeface="Arial" charset="0"/>
                <a:ea typeface="Arial" charset="0"/>
                <a:cs typeface="Arial" charset="0"/>
              </a:rPr>
              <a:t>Goal Five</a:t>
            </a:r>
          </a:p>
          <a:p>
            <a:pPr>
              <a:spcAft>
                <a:spcPts val="800"/>
              </a:spcAft>
            </a:pPr>
            <a:r>
              <a:rPr lang="en-US" sz="1400" dirty="0">
                <a:latin typeface="Arial" charset="0"/>
                <a:ea typeface="Arial" charset="0"/>
                <a:cs typeface="Arial" charset="0"/>
              </a:rPr>
              <a:t>Create and strengthen partnerships with alumni and business organizations</a:t>
            </a:r>
            <a:endParaRPr lang="en-US" sz="1400" dirty="0">
              <a:effectLst/>
              <a:latin typeface="Arial" charset="0"/>
              <a:ea typeface="Arial" charset="0"/>
              <a:cs typeface="Arial" charset="0"/>
            </a:endParaRPr>
          </a:p>
        </p:txBody>
      </p:sp>
      <p:sp>
        <p:nvSpPr>
          <p:cNvPr id="7" name="Rectangle 6"/>
          <p:cNvSpPr/>
          <p:nvPr/>
        </p:nvSpPr>
        <p:spPr>
          <a:xfrm>
            <a:off x="1806461" y="3153271"/>
            <a:ext cx="6987735" cy="850911"/>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899482" y="3142408"/>
            <a:ext cx="6894715" cy="861774"/>
          </a:xfrm>
          <a:prstGeom prst="rect">
            <a:avLst/>
          </a:prstGeom>
        </p:spPr>
        <p:txBody>
          <a:bodyPr wrap="square">
            <a:spAutoFit/>
          </a:bodyPr>
          <a:lstStyle/>
          <a:p>
            <a:r>
              <a:rPr lang="en-US" sz="2200" b="1" dirty="0">
                <a:solidFill>
                  <a:srgbClr val="C10C21"/>
                </a:solidFill>
                <a:latin typeface="Arial" charset="0"/>
                <a:ea typeface="Arial" charset="0"/>
                <a:cs typeface="Arial" charset="0"/>
              </a:rPr>
              <a:t>Goal Three</a:t>
            </a:r>
          </a:p>
          <a:p>
            <a:pPr>
              <a:spcAft>
                <a:spcPts val="800"/>
              </a:spcAft>
            </a:pPr>
            <a:r>
              <a:rPr lang="en-US" sz="1400" b="1" i="1" dirty="0">
                <a:latin typeface="Arial" charset="0"/>
                <a:ea typeface="Arial" charset="0"/>
                <a:cs typeface="Arial" charset="0"/>
              </a:rPr>
              <a:t>Create an engaging and committed culture of diversity and inclusion across multiple dimensions</a:t>
            </a:r>
            <a:endParaRPr lang="en-US" sz="1400" b="1" i="1" dirty="0">
              <a:effectLst/>
              <a:latin typeface="Arial" charset="0"/>
              <a:ea typeface="Arial" charset="0"/>
              <a:cs typeface="Arial" charset="0"/>
            </a:endParaRPr>
          </a:p>
        </p:txBody>
      </p:sp>
    </p:spTree>
    <p:extLst>
      <p:ext uri="{BB962C8B-B14F-4D97-AF65-F5344CB8AC3E}">
        <p14:creationId xmlns:p14="http://schemas.microsoft.com/office/powerpoint/2010/main" val="1874440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6C88C0-94D9-42E9-B3A6-1C687512F072}" type="slidenum">
              <a:rPr lang="en-US" smtClean="0"/>
              <a:t>32</a:t>
            </a:fld>
            <a:endParaRPr lang="en-US" dirty="0"/>
          </a:p>
        </p:txBody>
      </p:sp>
      <p:sp>
        <p:nvSpPr>
          <p:cNvPr id="4" name="Rectangle 3"/>
          <p:cNvSpPr/>
          <p:nvPr/>
        </p:nvSpPr>
        <p:spPr>
          <a:xfrm>
            <a:off x="1810223" y="1573478"/>
            <a:ext cx="4019991" cy="1552669"/>
          </a:xfrm>
          <a:prstGeom prst="rect">
            <a:avLst/>
          </a:prstGeom>
        </p:spPr>
        <p:txBody>
          <a:bodyPr wrap="square">
            <a:spAutoFit/>
          </a:bodyPr>
          <a:lstStyle/>
          <a:p>
            <a:pPr marL="342900" indent="-342900">
              <a:lnSpc>
                <a:spcPct val="107000"/>
              </a:lnSpc>
              <a:spcAft>
                <a:spcPts val="650"/>
              </a:spcAft>
              <a:buFont typeface="Symbol" panose="05050102010706020507" pitchFamily="18" charset="2"/>
              <a:buChar char=""/>
            </a:pPr>
            <a:r>
              <a:rPr lang="en-US" dirty="0">
                <a:latin typeface="Arial" charset="0"/>
                <a:ea typeface="Arial" charset="0"/>
                <a:cs typeface="Arial" charset="0"/>
              </a:rPr>
              <a:t>Continue momentum from </a:t>
            </a:r>
            <a:r>
              <a:rPr lang="en-US" dirty="0">
                <a:solidFill>
                  <a:srgbClr val="C00000"/>
                </a:solidFill>
                <a:latin typeface="Arial" charset="0"/>
                <a:ea typeface="Arial" charset="0"/>
                <a:cs typeface="Arial" charset="0"/>
              </a:rPr>
              <a:t>AACSB extension of accreditation for 2017 to 2022</a:t>
            </a:r>
            <a:r>
              <a:rPr lang="en-US" dirty="0">
                <a:latin typeface="Arial" charset="0"/>
                <a:ea typeface="Arial" charset="0"/>
                <a:cs typeface="Arial" charset="0"/>
              </a:rPr>
              <a:t> by continued implementation and monitoring of our 5-year strategic plan</a:t>
            </a:r>
          </a:p>
        </p:txBody>
      </p:sp>
      <p:sp>
        <p:nvSpPr>
          <p:cNvPr id="2" name="Rectangle 1"/>
          <p:cNvSpPr/>
          <p:nvPr/>
        </p:nvSpPr>
        <p:spPr>
          <a:xfrm>
            <a:off x="1957414" y="3079390"/>
            <a:ext cx="6089588" cy="2092881"/>
          </a:xfrm>
          <a:prstGeom prst="rect">
            <a:avLst/>
          </a:prstGeom>
        </p:spPr>
        <p:txBody>
          <a:bodyPr wrap="square">
            <a:spAutoFit/>
          </a:bodyPr>
          <a:lstStyle/>
          <a:p>
            <a:r>
              <a:rPr lang="en-US" b="1" i="1" dirty="0">
                <a:latin typeface="Arial" charset="0"/>
                <a:ea typeface="Arial" charset="0"/>
                <a:cs typeface="Arial" charset="0"/>
              </a:rPr>
              <a:t>Some Perspective:</a:t>
            </a:r>
          </a:p>
          <a:p>
            <a:r>
              <a:rPr lang="en-US" sz="1400" dirty="0">
                <a:latin typeface="Arial" charset="0"/>
                <a:ea typeface="Arial" charset="0"/>
                <a:cs typeface="Arial" charset="0"/>
              </a:rPr>
              <a:t> </a:t>
            </a:r>
          </a:p>
          <a:p>
            <a:r>
              <a:rPr lang="en-US" sz="1400" dirty="0">
                <a:latin typeface="Arial" charset="0"/>
                <a:ea typeface="Arial" charset="0"/>
                <a:cs typeface="Arial" charset="0"/>
              </a:rPr>
              <a:t>No. of business schools/colleges world wide			&gt; 10,000</a:t>
            </a:r>
          </a:p>
          <a:p>
            <a:r>
              <a:rPr lang="en-US" sz="1400" dirty="0">
                <a:latin typeface="Arial" charset="0"/>
                <a:ea typeface="Arial" charset="0"/>
                <a:cs typeface="Arial" charset="0"/>
              </a:rPr>
              <a:t>No. of those accredited by AACSB 				        831</a:t>
            </a:r>
          </a:p>
          <a:p>
            <a:r>
              <a:rPr lang="en-US" sz="1400" dirty="0">
                <a:latin typeface="Arial" charset="0"/>
                <a:ea typeface="Arial" charset="0"/>
                <a:cs typeface="Arial" charset="0"/>
              </a:rPr>
              <a:t>No. accredited in both business and accounting		        187</a:t>
            </a:r>
          </a:p>
          <a:p>
            <a:endParaRPr lang="en-US" sz="1400" dirty="0">
              <a:latin typeface="Arial" charset="0"/>
              <a:ea typeface="Arial" charset="0"/>
              <a:cs typeface="Arial" charset="0"/>
            </a:endParaRPr>
          </a:p>
          <a:p>
            <a:r>
              <a:rPr lang="en-US" sz="1400" dirty="0">
                <a:latin typeface="Arial" charset="0"/>
                <a:ea typeface="Arial" charset="0"/>
                <a:cs typeface="Arial" charset="0"/>
              </a:rPr>
              <a:t>The ISU COB is in the elite 1.87 percent of accredited business and accounting schools world wide. </a:t>
            </a:r>
            <a:r>
              <a:rPr lang="en-US" sz="1400" i="1" dirty="0">
                <a:latin typeface="Arial" charset="0"/>
                <a:ea typeface="Arial" charset="0"/>
                <a:cs typeface="Arial" charset="0"/>
              </a:rPr>
              <a:t>We can proudly say that we have attained and maintained the accreditation gold standard.</a:t>
            </a:r>
            <a:endParaRPr lang="en-US" sz="1400" i="1" dirty="0">
              <a:solidFill>
                <a:srgbClr val="222222"/>
              </a:solidFill>
              <a:effectLst/>
              <a:latin typeface="Arial" charset="0"/>
              <a:ea typeface="Arial" charset="0"/>
              <a:cs typeface="Arial" charset="0"/>
            </a:endParaRPr>
          </a:p>
        </p:txBody>
      </p:sp>
      <p:sp>
        <p:nvSpPr>
          <p:cNvPr id="7" name="Title 1"/>
          <p:cNvSpPr txBox="1">
            <a:spLocks/>
          </p:cNvSpPr>
          <p:nvPr/>
        </p:nvSpPr>
        <p:spPr>
          <a:xfrm>
            <a:off x="1976837" y="794337"/>
            <a:ext cx="6089588" cy="5295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4400" dirty="0">
                <a:latin typeface="Arial Bold" panose="020B0704020202020204" pitchFamily="34" charset="0"/>
                <a:cs typeface="Arial Bold" panose="020B0704020202020204" pitchFamily="34" charset="0"/>
              </a:rPr>
              <a:t>FY20</a:t>
            </a:r>
            <a:r>
              <a:rPr lang="en-US" sz="4400" spc="300" dirty="0">
                <a:latin typeface="Arial Bold" panose="020B0704020202020204" pitchFamily="34" charset="0"/>
                <a:cs typeface="Arial Bold" panose="020B0704020202020204" pitchFamily="34" charset="0"/>
              </a:rPr>
              <a:t> </a:t>
            </a:r>
            <a:r>
              <a:rPr lang="en-US" sz="2800" dirty="0">
                <a:latin typeface="Arial" charset="0"/>
                <a:ea typeface="Arial" charset="0"/>
                <a:cs typeface="Arial" charset="0"/>
              </a:rPr>
              <a:t>Major Objectives</a:t>
            </a:r>
          </a:p>
        </p:txBody>
      </p:sp>
      <p:sp>
        <p:nvSpPr>
          <p:cNvPr id="5" name="Rectangle 4"/>
          <p:cNvSpPr/>
          <p:nvPr/>
        </p:nvSpPr>
        <p:spPr>
          <a:xfrm>
            <a:off x="5932149" y="1978304"/>
            <a:ext cx="2807136" cy="113491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Z</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913" y="2094742"/>
            <a:ext cx="2447437" cy="826418"/>
          </a:xfrm>
          <a:prstGeom prst="rect">
            <a:avLst/>
          </a:prstGeom>
        </p:spPr>
      </p:pic>
    </p:spTree>
    <p:extLst>
      <p:ext uri="{BB962C8B-B14F-4D97-AF65-F5344CB8AC3E}">
        <p14:creationId xmlns:p14="http://schemas.microsoft.com/office/powerpoint/2010/main" val="431996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6C88C0-94D9-42E9-B3A6-1C687512F072}" type="slidenum">
              <a:rPr lang="en-US" smtClean="0"/>
              <a:t>33</a:t>
            </a:fld>
            <a:endParaRPr lang="en-US" dirty="0"/>
          </a:p>
        </p:txBody>
      </p:sp>
      <p:sp>
        <p:nvSpPr>
          <p:cNvPr id="4" name="Rectangle 3"/>
          <p:cNvSpPr/>
          <p:nvPr/>
        </p:nvSpPr>
        <p:spPr>
          <a:xfrm>
            <a:off x="1810223" y="1445657"/>
            <a:ext cx="7205030" cy="2050048"/>
          </a:xfrm>
          <a:prstGeom prst="rect">
            <a:avLst/>
          </a:prstGeom>
        </p:spPr>
        <p:txBody>
          <a:bodyPr wrap="square">
            <a:spAutoFit/>
          </a:bodyPr>
          <a:lstStyle/>
          <a:p>
            <a:pPr marL="342900" marR="0" lvl="0" indent="-342900">
              <a:lnSpc>
                <a:spcPct val="107000"/>
              </a:lnSpc>
              <a:spcBef>
                <a:spcPts val="0"/>
              </a:spcBef>
              <a:spcAft>
                <a:spcPts val="650"/>
              </a:spcAft>
              <a:buFont typeface="Symbol" panose="05050102010706020507" pitchFamily="18" charset="2"/>
              <a:buChar char=""/>
            </a:pPr>
            <a:r>
              <a:rPr lang="en-US" dirty="0">
                <a:latin typeface="Arial" charset="0"/>
                <a:ea typeface="Arial" charset="0"/>
                <a:cs typeface="Arial" charset="0"/>
              </a:rPr>
              <a:t>Continue Implementation of the B.S. in International Business degree in partnership with Quality Leadership University (QLU) , which began in March, 2018</a:t>
            </a:r>
          </a:p>
          <a:p>
            <a:pPr marL="342900" indent="-342900">
              <a:lnSpc>
                <a:spcPct val="107000"/>
              </a:lnSpc>
              <a:spcAft>
                <a:spcPts val="650"/>
              </a:spcAft>
              <a:buFont typeface="Symbol" panose="05050102010706020507" pitchFamily="18" charset="2"/>
              <a:buChar char=""/>
            </a:pPr>
            <a:r>
              <a:rPr lang="en-US" dirty="0">
                <a:latin typeface="Arial" charset="0"/>
                <a:ea typeface="Arial" charset="0"/>
                <a:cs typeface="Arial" charset="0"/>
              </a:rPr>
              <a:t>Continue Implementation of the MBA degree in Panama in partnership with QLU, which began in May of 2018</a:t>
            </a:r>
          </a:p>
          <a:p>
            <a:pPr marL="342900" marR="0" lvl="0" indent="-342900">
              <a:lnSpc>
                <a:spcPct val="107000"/>
              </a:lnSpc>
              <a:spcBef>
                <a:spcPts val="0"/>
              </a:spcBef>
              <a:spcAft>
                <a:spcPts val="650"/>
              </a:spcAft>
              <a:buFont typeface="Symbol" panose="05050102010706020507" pitchFamily="18" charset="2"/>
              <a:buChar char=""/>
            </a:pPr>
            <a:endParaRPr lang="en-US" dirty="0">
              <a:latin typeface="Arial" charset="0"/>
              <a:ea typeface="Arial" charset="0"/>
              <a:cs typeface="Arial" charset="0"/>
            </a:endParaRPr>
          </a:p>
        </p:txBody>
      </p:sp>
      <p:sp>
        <p:nvSpPr>
          <p:cNvPr id="7" name="Title 1"/>
          <p:cNvSpPr txBox="1">
            <a:spLocks/>
          </p:cNvSpPr>
          <p:nvPr/>
        </p:nvSpPr>
        <p:spPr>
          <a:xfrm>
            <a:off x="1976837" y="794337"/>
            <a:ext cx="6089588" cy="5295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4400" dirty="0">
                <a:latin typeface="Arial Bold" panose="020B0704020202020204" pitchFamily="34" charset="0"/>
                <a:cs typeface="Arial Bold" panose="020B0704020202020204" pitchFamily="34" charset="0"/>
              </a:rPr>
              <a:t>FY20</a:t>
            </a:r>
            <a:r>
              <a:rPr lang="en-US" sz="4400" spc="300" dirty="0">
                <a:latin typeface="Arial Bold" panose="020B0704020202020204" pitchFamily="34" charset="0"/>
                <a:cs typeface="Arial Bold" panose="020B0704020202020204" pitchFamily="34" charset="0"/>
              </a:rPr>
              <a:t> </a:t>
            </a:r>
            <a:r>
              <a:rPr lang="en-US" sz="2800" dirty="0">
                <a:latin typeface="Arial" charset="0"/>
                <a:ea typeface="Arial" charset="0"/>
                <a:cs typeface="Arial" charset="0"/>
              </a:rPr>
              <a:t>Major Objectives</a:t>
            </a:r>
          </a:p>
        </p:txBody>
      </p:sp>
      <p:pic>
        <p:nvPicPr>
          <p:cNvPr id="5" name="Picture 4"/>
          <p:cNvPicPr>
            <a:picLocks noChangeAspect="1"/>
          </p:cNvPicPr>
          <p:nvPr/>
        </p:nvPicPr>
        <p:blipFill>
          <a:blip r:embed="rId3"/>
          <a:stretch>
            <a:fillRect/>
          </a:stretch>
        </p:blipFill>
        <p:spPr>
          <a:xfrm rot="359902">
            <a:off x="4634662" y="3741041"/>
            <a:ext cx="4056553" cy="217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0564" y="3179610"/>
            <a:ext cx="8314477" cy="710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style>
          <a:lnRef idx="0">
            <a:scrgbClr r="0" g="0" b="0"/>
          </a:lnRef>
          <a:fillRef idx="1001">
            <a:schemeClr val="lt1"/>
          </a:fillRef>
          <a:effectRef idx="0">
            <a:scrgbClr r="0" g="0" b="0"/>
          </a:effectRef>
          <a:fontRef idx="major"/>
        </p:style>
      </p:pic>
    </p:spTree>
    <p:extLst>
      <p:ext uri="{BB962C8B-B14F-4D97-AF65-F5344CB8AC3E}">
        <p14:creationId xmlns:p14="http://schemas.microsoft.com/office/powerpoint/2010/main" val="1057993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6C88C0-94D9-42E9-B3A6-1C687512F072}" type="slidenum">
              <a:rPr lang="en-US" smtClean="0"/>
              <a:t>34</a:t>
            </a:fld>
            <a:endParaRPr lang="en-US" dirty="0"/>
          </a:p>
        </p:txBody>
      </p:sp>
      <p:sp>
        <p:nvSpPr>
          <p:cNvPr id="4" name="Rectangle 3"/>
          <p:cNvSpPr/>
          <p:nvPr/>
        </p:nvSpPr>
        <p:spPr>
          <a:xfrm>
            <a:off x="1976837" y="1796030"/>
            <a:ext cx="6089588" cy="981423"/>
          </a:xfrm>
          <a:prstGeom prst="rect">
            <a:avLst/>
          </a:prstGeom>
        </p:spPr>
        <p:txBody>
          <a:bodyPr wrap="square">
            <a:spAutoFit/>
          </a:bodyPr>
          <a:lstStyle/>
          <a:p>
            <a:pPr marL="342900" marR="0" lvl="0" indent="-342900">
              <a:lnSpc>
                <a:spcPct val="107000"/>
              </a:lnSpc>
              <a:spcBef>
                <a:spcPts val="0"/>
              </a:spcBef>
              <a:spcAft>
                <a:spcPts val="650"/>
              </a:spcAft>
              <a:buFont typeface="Symbol" panose="05050102010706020507" pitchFamily="18" charset="2"/>
              <a:buChar char=""/>
            </a:pPr>
            <a:r>
              <a:rPr lang="en-US" dirty="0">
                <a:latin typeface="Arial" charset="0"/>
                <a:ea typeface="Arial" charset="0"/>
                <a:cs typeface="Arial" charset="0"/>
              </a:rPr>
              <a:t>Build on the success of the </a:t>
            </a:r>
            <a:r>
              <a:rPr lang="en-US" dirty="0">
                <a:solidFill>
                  <a:srgbClr val="FF0000"/>
                </a:solidFill>
                <a:latin typeface="Arial" charset="0"/>
                <a:ea typeface="Arial" charset="0"/>
                <a:cs typeface="Arial" charset="0"/>
              </a:rPr>
              <a:t>R</a:t>
            </a:r>
            <a:r>
              <a:rPr lang="en-US" dirty="0">
                <a:latin typeface="Arial" charset="0"/>
                <a:ea typeface="Arial" charset="0"/>
                <a:cs typeface="Arial" charset="0"/>
              </a:rPr>
              <a:t>edbird </a:t>
            </a:r>
            <a:r>
              <a:rPr lang="en-US" dirty="0">
                <a:solidFill>
                  <a:srgbClr val="FF0000"/>
                </a:solidFill>
                <a:latin typeface="Arial" charset="0"/>
                <a:ea typeface="Arial" charset="0"/>
                <a:cs typeface="Arial" charset="0"/>
              </a:rPr>
              <a:t>C</a:t>
            </a:r>
            <a:r>
              <a:rPr lang="en-US" dirty="0">
                <a:latin typeface="Arial" charset="0"/>
                <a:ea typeface="Arial" charset="0"/>
                <a:cs typeface="Arial" charset="0"/>
              </a:rPr>
              <a:t>areer </a:t>
            </a:r>
            <a:r>
              <a:rPr lang="en-US" dirty="0">
                <a:solidFill>
                  <a:srgbClr val="FF0000"/>
                </a:solidFill>
                <a:latin typeface="Arial" charset="0"/>
                <a:ea typeface="Arial" charset="0"/>
                <a:cs typeface="Arial" charset="0"/>
              </a:rPr>
              <a:t>P</a:t>
            </a:r>
            <a:r>
              <a:rPr lang="en-US" dirty="0">
                <a:latin typeface="Arial" charset="0"/>
                <a:ea typeface="Arial" charset="0"/>
                <a:cs typeface="Arial" charset="0"/>
              </a:rPr>
              <a:t>ortfolio (career and professionalism program) for all COB students.</a:t>
            </a:r>
          </a:p>
        </p:txBody>
      </p:sp>
      <p:sp>
        <p:nvSpPr>
          <p:cNvPr id="7" name="Title 1"/>
          <p:cNvSpPr txBox="1">
            <a:spLocks/>
          </p:cNvSpPr>
          <p:nvPr/>
        </p:nvSpPr>
        <p:spPr>
          <a:xfrm>
            <a:off x="1976837" y="1030416"/>
            <a:ext cx="6089588" cy="5295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2800" dirty="0">
                <a:latin typeface="Arial" charset="0"/>
                <a:ea typeface="Arial" charset="0"/>
                <a:cs typeface="Arial" charset="0"/>
              </a:rPr>
              <a:t>Major Objectives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820" y="3268755"/>
            <a:ext cx="4976388" cy="1573730"/>
          </a:xfrm>
          <a:prstGeom prst="rect">
            <a:avLst/>
          </a:prstGeom>
        </p:spPr>
      </p:pic>
    </p:spTree>
    <p:extLst>
      <p:ext uri="{BB962C8B-B14F-4D97-AF65-F5344CB8AC3E}">
        <p14:creationId xmlns:p14="http://schemas.microsoft.com/office/powerpoint/2010/main" val="3009264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4880597" y="2509556"/>
            <a:ext cx="2237009" cy="2237009"/>
          </a:xfrm>
          <a:prstGeom prst="ellipse">
            <a:avLst/>
          </a:prstGeom>
          <a:solidFill>
            <a:srgbClr val="C0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 name="Oval 1"/>
          <p:cNvSpPr/>
          <p:nvPr/>
        </p:nvSpPr>
        <p:spPr>
          <a:xfrm>
            <a:off x="2109532" y="2509556"/>
            <a:ext cx="2237009" cy="2237009"/>
          </a:xfrm>
          <a:prstGeom prst="ellipse">
            <a:avLst/>
          </a:prstGeom>
          <a:solidFill>
            <a:srgbClr val="C0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26" name="Group 25"/>
          <p:cNvGrpSpPr/>
          <p:nvPr/>
        </p:nvGrpSpPr>
        <p:grpSpPr>
          <a:xfrm>
            <a:off x="4479235" y="4612695"/>
            <a:ext cx="4153393" cy="1324888"/>
            <a:chOff x="1550522" y="4836095"/>
            <a:chExt cx="3446088" cy="1099266"/>
          </a:xfrm>
        </p:grpSpPr>
        <p:sp>
          <p:nvSpPr>
            <p:cNvPr id="18" name="Rectangle 17"/>
            <p:cNvSpPr/>
            <p:nvPr/>
          </p:nvSpPr>
          <p:spPr>
            <a:xfrm rot="400553">
              <a:off x="1550522" y="4836095"/>
              <a:ext cx="3446088" cy="1099266"/>
            </a:xfrm>
            <a:prstGeom prst="rect">
              <a:avLst/>
            </a:prstGeom>
            <a:solidFill>
              <a:schemeClr val="bg1"/>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0553">
              <a:off x="1804027" y="4886377"/>
              <a:ext cx="2899140" cy="916823"/>
            </a:xfrm>
            <a:prstGeom prst="rect">
              <a:avLst/>
            </a:prstGeom>
            <a:solidFill>
              <a:schemeClr val="bg1"/>
            </a:solidFill>
          </p:spPr>
        </p:pic>
      </p:grpSp>
      <p:sp>
        <p:nvSpPr>
          <p:cNvPr id="23" name="Title 1"/>
          <p:cNvSpPr txBox="1">
            <a:spLocks/>
          </p:cNvSpPr>
          <p:nvPr/>
        </p:nvSpPr>
        <p:spPr>
          <a:xfrm>
            <a:off x="1976837" y="922840"/>
            <a:ext cx="6089588" cy="5295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4400" dirty="0">
                <a:latin typeface="Arial Bold" panose="020B0704020202020204" pitchFamily="34" charset="0"/>
                <a:cs typeface="Arial Bold" panose="020B0704020202020204" pitchFamily="34" charset="0"/>
              </a:rPr>
              <a:t>FY20</a:t>
            </a:r>
            <a:r>
              <a:rPr lang="en-US" sz="4400" spc="300" dirty="0">
                <a:latin typeface="Arial Bold" panose="020B0704020202020204" pitchFamily="34" charset="0"/>
                <a:cs typeface="Arial Bold" panose="020B0704020202020204" pitchFamily="34" charset="0"/>
              </a:rPr>
              <a:t> </a:t>
            </a:r>
            <a:r>
              <a:rPr lang="en-US" sz="2800" dirty="0">
                <a:latin typeface="Arial" charset="0"/>
                <a:ea typeface="Arial" charset="0"/>
                <a:cs typeface="Arial" charset="0"/>
              </a:rPr>
              <a:t>Major Objectives</a:t>
            </a:r>
          </a:p>
        </p:txBody>
      </p:sp>
      <p:sp>
        <p:nvSpPr>
          <p:cNvPr id="24" name="Rectangle 23"/>
          <p:cNvSpPr/>
          <p:nvPr/>
        </p:nvSpPr>
        <p:spPr>
          <a:xfrm>
            <a:off x="1976838" y="1544586"/>
            <a:ext cx="6346036" cy="981423"/>
          </a:xfrm>
          <a:prstGeom prst="rect">
            <a:avLst/>
          </a:prstGeom>
        </p:spPr>
        <p:txBody>
          <a:bodyPr wrap="square">
            <a:spAutoFit/>
          </a:bodyPr>
          <a:lstStyle/>
          <a:p>
            <a:pPr marL="342900" marR="0" lvl="0" indent="-342900">
              <a:lnSpc>
                <a:spcPct val="107000"/>
              </a:lnSpc>
              <a:spcBef>
                <a:spcPts val="0"/>
              </a:spcBef>
              <a:spcAft>
                <a:spcPts val="650"/>
              </a:spcAft>
              <a:buFont typeface="Symbol" panose="05050102010706020507" pitchFamily="18" charset="2"/>
              <a:buChar char=""/>
            </a:pPr>
            <a:r>
              <a:rPr lang="en-US" dirty="0">
                <a:latin typeface="Arial" charset="0"/>
                <a:ea typeface="Arial" charset="0"/>
                <a:cs typeface="Arial" charset="0"/>
              </a:rPr>
              <a:t>Leverage use of mentor cloud software to enhance professional mentoring opportunities between COB students and alumni</a:t>
            </a:r>
          </a:p>
        </p:txBody>
      </p:sp>
      <p:sp>
        <p:nvSpPr>
          <p:cNvPr id="28" name="Rectangle 27"/>
          <p:cNvSpPr/>
          <p:nvPr/>
        </p:nvSpPr>
        <p:spPr>
          <a:xfrm>
            <a:off x="2152108" y="3134872"/>
            <a:ext cx="2151855" cy="1015663"/>
          </a:xfrm>
          <a:prstGeom prst="rect">
            <a:avLst/>
          </a:prstGeom>
        </p:spPr>
        <p:txBody>
          <a:bodyPr wrap="square">
            <a:spAutoFit/>
          </a:bodyPr>
          <a:lstStyle/>
          <a:p>
            <a:pPr algn="ctr"/>
            <a:r>
              <a:rPr lang="en-US" sz="2000" b="1" i="1" dirty="0">
                <a:solidFill>
                  <a:schemeClr val="bg1"/>
                </a:solidFill>
                <a:latin typeface="Arial" charset="0"/>
                <a:ea typeface="Arial" charset="0"/>
                <a:cs typeface="Arial" charset="0"/>
                <a:sym typeface="Helvetica"/>
              </a:rPr>
              <a:t>MORE LIKELY </a:t>
            </a:r>
          </a:p>
          <a:p>
            <a:pPr algn="ctr"/>
            <a:r>
              <a:rPr lang="en-US" sz="2000" b="1" i="1" dirty="0">
                <a:solidFill>
                  <a:schemeClr val="bg1"/>
                </a:solidFill>
                <a:latin typeface="Arial" charset="0"/>
                <a:ea typeface="Arial" charset="0"/>
                <a:cs typeface="Arial" charset="0"/>
                <a:sym typeface="Helvetica"/>
              </a:rPr>
              <a:t>TO HAVE AN INTERNSHIP</a:t>
            </a:r>
          </a:p>
        </p:txBody>
      </p:sp>
      <p:sp>
        <p:nvSpPr>
          <p:cNvPr id="15" name="Rectangle 14"/>
          <p:cNvSpPr/>
          <p:nvPr/>
        </p:nvSpPr>
        <p:spPr>
          <a:xfrm>
            <a:off x="4901657" y="2919266"/>
            <a:ext cx="2151855" cy="1631216"/>
          </a:xfrm>
          <a:prstGeom prst="rect">
            <a:avLst/>
          </a:prstGeom>
        </p:spPr>
        <p:txBody>
          <a:bodyPr wrap="square">
            <a:spAutoFit/>
          </a:bodyPr>
          <a:lstStyle/>
          <a:p>
            <a:pPr algn="ctr"/>
            <a:r>
              <a:rPr lang="en-US" sz="2000" b="1" i="1" dirty="0">
                <a:solidFill>
                  <a:schemeClr val="bg1"/>
                </a:solidFill>
                <a:latin typeface="Arial" charset="0"/>
                <a:ea typeface="Arial" charset="0"/>
                <a:cs typeface="Arial" charset="0"/>
                <a:sym typeface="Helvetica"/>
              </a:rPr>
              <a:t>MORE LIKELY TO </a:t>
            </a:r>
            <a:r>
              <a:rPr lang="en-US" sz="2000" b="1" i="1">
                <a:solidFill>
                  <a:schemeClr val="bg1"/>
                </a:solidFill>
                <a:latin typeface="Arial" charset="0"/>
                <a:ea typeface="Arial" charset="0"/>
                <a:cs typeface="Arial" charset="0"/>
                <a:sym typeface="Helvetica"/>
              </a:rPr>
              <a:t>ATTEND EXTRA CURRICULAR </a:t>
            </a:r>
            <a:r>
              <a:rPr lang="en-US" sz="2000" b="1" i="1" dirty="0">
                <a:solidFill>
                  <a:schemeClr val="bg1"/>
                </a:solidFill>
                <a:latin typeface="Arial" charset="0"/>
                <a:ea typeface="Arial" charset="0"/>
                <a:cs typeface="Arial" charset="0"/>
                <a:sym typeface="Helvetica"/>
              </a:rPr>
              <a:t>EVENTS</a:t>
            </a:r>
          </a:p>
        </p:txBody>
      </p:sp>
    </p:spTree>
    <p:extLst>
      <p:ext uri="{BB962C8B-B14F-4D97-AF65-F5344CB8AC3E}">
        <p14:creationId xmlns:p14="http://schemas.microsoft.com/office/powerpoint/2010/main" val="2770057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6C88C0-94D9-42E9-B3A6-1C687512F072}" type="slidenum">
              <a:rPr lang="en-US" smtClean="0"/>
              <a:t>36</a:t>
            </a:fld>
            <a:endParaRPr lang="en-US" dirty="0"/>
          </a:p>
        </p:txBody>
      </p:sp>
      <p:grpSp>
        <p:nvGrpSpPr>
          <p:cNvPr id="11" name="Group 10"/>
          <p:cNvGrpSpPr/>
          <p:nvPr/>
        </p:nvGrpSpPr>
        <p:grpSpPr>
          <a:xfrm>
            <a:off x="2273451" y="1533998"/>
            <a:ext cx="6089885" cy="3023089"/>
            <a:chOff x="1298536" y="1703672"/>
            <a:chExt cx="7633708" cy="4119612"/>
          </a:xfrm>
        </p:grpSpPr>
        <p:sp>
          <p:nvSpPr>
            <p:cNvPr id="10" name="Rectangle 9"/>
            <p:cNvSpPr/>
            <p:nvPr/>
          </p:nvSpPr>
          <p:spPr>
            <a:xfrm>
              <a:off x="1810222" y="1703672"/>
              <a:ext cx="7122022" cy="41196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90871873"/>
                </p:ext>
              </p:extLst>
            </p:nvPr>
          </p:nvGraphicFramePr>
          <p:xfrm>
            <a:off x="1298536" y="1790583"/>
            <a:ext cx="6878320" cy="3931920"/>
          </p:xfrm>
          <a:graphic>
            <a:graphicData uri="http://schemas.openxmlformats.org/drawingml/2006/chart">
              <c:chart xmlns:c="http://schemas.openxmlformats.org/drawingml/2006/chart" xmlns:r="http://schemas.openxmlformats.org/officeDocument/2006/relationships" r:id="rId2"/>
            </a:graphicData>
          </a:graphic>
        </p:graphicFrame>
      </p:grpSp>
      <p:sp>
        <p:nvSpPr>
          <p:cNvPr id="7" name="Rectangle 6"/>
          <p:cNvSpPr/>
          <p:nvPr/>
        </p:nvSpPr>
        <p:spPr>
          <a:xfrm>
            <a:off x="3726426" y="3656114"/>
            <a:ext cx="3245874" cy="148970"/>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2140485" y="1178195"/>
            <a:ext cx="7205030" cy="355803"/>
          </a:xfrm>
          <a:prstGeom prst="rect">
            <a:avLst/>
          </a:prstGeom>
        </p:spPr>
        <p:txBody>
          <a:bodyPr wrap="square">
            <a:spAutoFit/>
          </a:bodyPr>
          <a:lstStyle/>
          <a:p>
            <a:pPr marL="342900" indent="-342900">
              <a:lnSpc>
                <a:spcPct val="107000"/>
              </a:lnSpc>
              <a:spcAft>
                <a:spcPts val="650"/>
              </a:spcAft>
              <a:buFont typeface="Symbol" panose="05050102010706020507" pitchFamily="18" charset="2"/>
              <a:buChar char=""/>
            </a:pPr>
            <a:r>
              <a:rPr lang="en-US" sz="1600" b="1" dirty="0">
                <a:solidFill>
                  <a:prstClr val="black"/>
                </a:solidFill>
                <a:latin typeface="Arial" charset="0"/>
                <a:ea typeface="Arial" charset="0"/>
                <a:cs typeface="Arial" charset="0"/>
              </a:rPr>
              <a:t>Increase the number of Academic Advisors in the COB</a:t>
            </a:r>
          </a:p>
        </p:txBody>
      </p:sp>
      <p:sp>
        <p:nvSpPr>
          <p:cNvPr id="9" name="Title 1"/>
          <p:cNvSpPr txBox="1">
            <a:spLocks/>
          </p:cNvSpPr>
          <p:nvPr/>
        </p:nvSpPr>
        <p:spPr>
          <a:xfrm>
            <a:off x="1824436" y="359834"/>
            <a:ext cx="6089588" cy="5295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4400" dirty="0">
                <a:latin typeface="Arial Bold" panose="020B0704020202020204" pitchFamily="34" charset="0"/>
                <a:cs typeface="Arial Bold" panose="020B0704020202020204" pitchFamily="34" charset="0"/>
              </a:rPr>
              <a:t>FY20</a:t>
            </a:r>
            <a:r>
              <a:rPr lang="en-US" sz="4400" spc="300" dirty="0">
                <a:latin typeface="Arial Bold" panose="020B0704020202020204" pitchFamily="34" charset="0"/>
                <a:cs typeface="Arial Bold" panose="020B0704020202020204" pitchFamily="34" charset="0"/>
              </a:rPr>
              <a:t> </a:t>
            </a:r>
            <a:r>
              <a:rPr lang="en-US" sz="2800" dirty="0">
                <a:latin typeface="Arial" charset="0"/>
                <a:ea typeface="Arial" charset="0"/>
                <a:cs typeface="Arial" charset="0"/>
              </a:rPr>
              <a:t>Major Objectives</a:t>
            </a:r>
          </a:p>
        </p:txBody>
      </p:sp>
      <p:sp>
        <p:nvSpPr>
          <p:cNvPr id="12" name="Rectangle 11"/>
          <p:cNvSpPr/>
          <p:nvPr/>
        </p:nvSpPr>
        <p:spPr>
          <a:xfrm>
            <a:off x="2140485" y="4765278"/>
            <a:ext cx="6089588" cy="863570"/>
          </a:xfrm>
          <a:prstGeom prst="rect">
            <a:avLst/>
          </a:prstGeom>
        </p:spPr>
        <p:txBody>
          <a:bodyPr wrap="square">
            <a:spAutoFit/>
          </a:bodyPr>
          <a:lstStyle/>
          <a:p>
            <a:pPr marL="342900" marR="0" lvl="0" indent="-342900">
              <a:lnSpc>
                <a:spcPct val="107000"/>
              </a:lnSpc>
              <a:spcBef>
                <a:spcPts val="0"/>
              </a:spcBef>
              <a:spcAft>
                <a:spcPts val="650"/>
              </a:spcAft>
              <a:buFont typeface="Symbol" panose="05050102010706020507" pitchFamily="18" charset="2"/>
              <a:buChar char=""/>
            </a:pPr>
            <a:r>
              <a:rPr lang="en-US" sz="1600" dirty="0">
                <a:latin typeface="Arial" charset="0"/>
                <a:ea typeface="Arial" charset="0"/>
                <a:cs typeface="Arial" charset="0"/>
              </a:rPr>
              <a:t>AACSB peer review team cited our high advising case load as an opportunity for improvement. </a:t>
            </a:r>
            <a:r>
              <a:rPr lang="en-US" sz="1600" b="1" dirty="0">
                <a:latin typeface="Arial" charset="0"/>
                <a:ea typeface="Arial" charset="0"/>
                <a:cs typeface="Arial" charset="0"/>
              </a:rPr>
              <a:t>National best practice average = 350; COB average = 700.</a:t>
            </a:r>
          </a:p>
        </p:txBody>
      </p:sp>
    </p:spTree>
    <p:extLst>
      <p:ext uri="{BB962C8B-B14F-4D97-AF65-F5344CB8AC3E}">
        <p14:creationId xmlns:p14="http://schemas.microsoft.com/office/powerpoint/2010/main" val="3114178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6C88C0-94D9-42E9-B3A6-1C687512F072}" type="slidenum">
              <a:rPr lang="en-US" smtClean="0"/>
              <a:t>37</a:t>
            </a:fld>
            <a:endParaRPr lang="en-US" dirty="0"/>
          </a:p>
        </p:txBody>
      </p:sp>
      <p:sp>
        <p:nvSpPr>
          <p:cNvPr id="10" name="Title 1"/>
          <p:cNvSpPr txBox="1">
            <a:spLocks/>
          </p:cNvSpPr>
          <p:nvPr/>
        </p:nvSpPr>
        <p:spPr>
          <a:xfrm>
            <a:off x="2011249" y="910822"/>
            <a:ext cx="6089588" cy="5295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4400" dirty="0">
                <a:latin typeface="Arial Bold" panose="020B0704020202020204" pitchFamily="34" charset="0"/>
                <a:cs typeface="Arial Bold" panose="020B0704020202020204" pitchFamily="34" charset="0"/>
              </a:rPr>
              <a:t>FY20</a:t>
            </a:r>
            <a:r>
              <a:rPr lang="en-US" sz="4400" spc="300" dirty="0">
                <a:latin typeface="Arial Bold" panose="020B0704020202020204" pitchFamily="34" charset="0"/>
                <a:cs typeface="Arial Bold" panose="020B0704020202020204" pitchFamily="34" charset="0"/>
              </a:rPr>
              <a:t> </a:t>
            </a:r>
            <a:r>
              <a:rPr lang="en-US" sz="2800" dirty="0">
                <a:latin typeface="Arial" charset="0"/>
                <a:ea typeface="Arial" charset="0"/>
                <a:cs typeface="Arial" charset="0"/>
              </a:rPr>
              <a:t>Major Objectives</a:t>
            </a:r>
          </a:p>
        </p:txBody>
      </p:sp>
      <p:sp>
        <p:nvSpPr>
          <p:cNvPr id="7" name="Rectangle 6"/>
          <p:cNvSpPr/>
          <p:nvPr/>
        </p:nvSpPr>
        <p:spPr>
          <a:xfrm>
            <a:off x="1997037" y="1878281"/>
            <a:ext cx="5414982" cy="1256241"/>
          </a:xfrm>
          <a:prstGeom prst="rect">
            <a:avLst/>
          </a:prstGeom>
        </p:spPr>
        <p:txBody>
          <a:bodyPr wrap="square">
            <a:spAutoFit/>
          </a:bodyPr>
          <a:lstStyle/>
          <a:p>
            <a:pPr marL="342900" indent="-342900">
              <a:lnSpc>
                <a:spcPct val="107000"/>
              </a:lnSpc>
              <a:spcAft>
                <a:spcPts val="650"/>
              </a:spcAft>
              <a:buFont typeface="Symbol" panose="05050102010706020507" pitchFamily="18" charset="2"/>
              <a:buChar char=""/>
            </a:pPr>
            <a:r>
              <a:rPr lang="en-US" dirty="0">
                <a:latin typeface="Arial" charset="0"/>
                <a:ea typeface="Arial" charset="0"/>
                <a:cs typeface="Arial" charset="0"/>
              </a:rPr>
              <a:t>As a result of the generous gift by Carson and Iris Varner, the Varner International Business Institute is under construction in the State Farm Hall of Business building.</a:t>
            </a:r>
          </a:p>
        </p:txBody>
      </p:sp>
      <p:pic>
        <p:nvPicPr>
          <p:cNvPr id="8" name="Picture 7"/>
          <p:cNvPicPr>
            <a:picLocks noChangeAspect="1"/>
          </p:cNvPicPr>
          <p:nvPr/>
        </p:nvPicPr>
        <p:blipFill>
          <a:blip r:embed="rId2"/>
          <a:stretch>
            <a:fillRect/>
          </a:stretch>
        </p:blipFill>
        <p:spPr>
          <a:xfrm rot="21365006">
            <a:off x="2396597" y="3235260"/>
            <a:ext cx="2987910" cy="2240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B853530-A3BA-3743-B31F-EA21F8056A0A}"/>
              </a:ext>
            </a:extLst>
          </p:cNvPr>
          <p:cNvPicPr>
            <a:picLocks noChangeAspect="1"/>
          </p:cNvPicPr>
          <p:nvPr/>
        </p:nvPicPr>
        <p:blipFill>
          <a:blip r:embed="rId3"/>
          <a:stretch>
            <a:fillRect/>
          </a:stretch>
        </p:blipFill>
        <p:spPr>
          <a:xfrm rot="276447">
            <a:off x="4862092" y="3390046"/>
            <a:ext cx="3563619" cy="2375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758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6C88C0-94D9-42E9-B3A6-1C687512F072}" type="slidenum">
              <a:rPr lang="en-US" smtClean="0">
                <a:solidFill>
                  <a:prstClr val="black">
                    <a:tint val="75000"/>
                  </a:prstClr>
                </a:solidFill>
              </a:rPr>
              <a:pPr/>
              <a:t>38</a:t>
            </a:fld>
            <a:endParaRPr lang="en-US" dirty="0">
              <a:solidFill>
                <a:prstClr val="black">
                  <a:tint val="75000"/>
                </a:prstClr>
              </a:solidFill>
            </a:endParaRPr>
          </a:p>
        </p:txBody>
      </p:sp>
      <p:sp>
        <p:nvSpPr>
          <p:cNvPr id="8" name="Title 1"/>
          <p:cNvSpPr txBox="1">
            <a:spLocks/>
          </p:cNvSpPr>
          <p:nvPr/>
        </p:nvSpPr>
        <p:spPr>
          <a:xfrm>
            <a:off x="1953184" y="827400"/>
            <a:ext cx="6089588" cy="5295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4400" dirty="0">
                <a:latin typeface="Arial Bold" panose="020B0704020202020204" pitchFamily="34" charset="0"/>
                <a:cs typeface="Arial Bold" panose="020B0704020202020204" pitchFamily="34" charset="0"/>
              </a:rPr>
              <a:t>FY20</a:t>
            </a:r>
            <a:r>
              <a:rPr lang="en-US" sz="4400" spc="300" dirty="0">
                <a:latin typeface="Arial Bold" panose="020B0704020202020204" pitchFamily="34" charset="0"/>
                <a:cs typeface="Arial Bold" panose="020B0704020202020204" pitchFamily="34" charset="0"/>
              </a:rPr>
              <a:t> </a:t>
            </a:r>
            <a:r>
              <a:rPr lang="en-US" sz="2800" dirty="0">
                <a:latin typeface="Arial" charset="0"/>
                <a:ea typeface="Arial" charset="0"/>
                <a:cs typeface="Arial" charset="0"/>
              </a:rPr>
              <a:t>Major Objectives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382" t="6546" r="4106"/>
          <a:stretch/>
        </p:blipFill>
        <p:spPr>
          <a:xfrm>
            <a:off x="2044848" y="1790629"/>
            <a:ext cx="6405164" cy="3777226"/>
          </a:xfrm>
          <a:prstGeom prst="rect">
            <a:avLst/>
          </a:prstGeom>
          <a:effectLst>
            <a:outerShdw blurRad="50800" dist="38100" dir="2700000" algn="tl" rotWithShape="0">
              <a:prstClr val="black">
                <a:alpha val="40000"/>
              </a:prstClr>
            </a:outerShdw>
          </a:effectLst>
        </p:spPr>
      </p:pic>
      <p:sp>
        <p:nvSpPr>
          <p:cNvPr id="7" name="Rectangle 6"/>
          <p:cNvSpPr/>
          <p:nvPr/>
        </p:nvSpPr>
        <p:spPr>
          <a:xfrm>
            <a:off x="1938970" y="1445932"/>
            <a:ext cx="7205030" cy="336631"/>
          </a:xfrm>
          <a:prstGeom prst="rect">
            <a:avLst/>
          </a:prstGeom>
        </p:spPr>
        <p:txBody>
          <a:bodyPr wrap="square">
            <a:spAutoFit/>
          </a:bodyPr>
          <a:lstStyle/>
          <a:p>
            <a:pPr marL="342900" indent="-342900">
              <a:lnSpc>
                <a:spcPct val="107000"/>
              </a:lnSpc>
              <a:spcAft>
                <a:spcPts val="650"/>
              </a:spcAft>
              <a:buFont typeface="Symbol" panose="05050102010706020507" pitchFamily="18" charset="2"/>
              <a:buChar char=""/>
            </a:pPr>
            <a:r>
              <a:rPr lang="en-US" sz="1600" b="1" dirty="0">
                <a:solidFill>
                  <a:prstClr val="black"/>
                </a:solidFill>
                <a:latin typeface="Arial" charset="0"/>
                <a:ea typeface="Arial" charset="0"/>
                <a:cs typeface="Arial" charset="0"/>
              </a:rPr>
              <a:t>Strengthen enrollment in the MBA/CMBA Programs</a:t>
            </a:r>
          </a:p>
        </p:txBody>
      </p:sp>
    </p:spTree>
    <p:extLst>
      <p:ext uri="{BB962C8B-B14F-4D97-AF65-F5344CB8AC3E}">
        <p14:creationId xmlns:p14="http://schemas.microsoft.com/office/powerpoint/2010/main" val="2892496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6C88C0-94D9-42E9-B3A6-1C687512F072}" type="slidenum">
              <a:rPr lang="en-US" smtClean="0"/>
              <a:t>39</a:t>
            </a:fld>
            <a:endParaRPr lang="en-US" dirty="0"/>
          </a:p>
        </p:txBody>
      </p:sp>
      <p:sp>
        <p:nvSpPr>
          <p:cNvPr id="6" name="Title 1"/>
          <p:cNvSpPr txBox="1">
            <a:spLocks/>
          </p:cNvSpPr>
          <p:nvPr/>
        </p:nvSpPr>
        <p:spPr>
          <a:xfrm>
            <a:off x="2031251" y="632684"/>
            <a:ext cx="6089588" cy="50313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4400" dirty="0">
                <a:latin typeface="Arial Bold" panose="020B0704020202020204" pitchFamily="34" charset="0"/>
                <a:cs typeface="Arial Bold" panose="020B0704020202020204" pitchFamily="34" charset="0"/>
              </a:rPr>
              <a:t>FY20</a:t>
            </a:r>
            <a:r>
              <a:rPr lang="en-US" sz="4400" spc="300" dirty="0">
                <a:latin typeface="Arial Bold" panose="020B0704020202020204" pitchFamily="34" charset="0"/>
                <a:cs typeface="Arial Bold" panose="020B0704020202020204" pitchFamily="34" charset="0"/>
              </a:rPr>
              <a:t> </a:t>
            </a:r>
            <a:r>
              <a:rPr lang="en-US" sz="2400" dirty="0">
                <a:latin typeface="Arial" charset="0"/>
                <a:ea typeface="Arial" charset="0"/>
                <a:cs typeface="Arial" charset="0"/>
              </a:rPr>
              <a:t>Personnel Requests</a:t>
            </a:r>
          </a:p>
        </p:txBody>
      </p:sp>
      <p:pic>
        <p:nvPicPr>
          <p:cNvPr id="8" name="Picture 7">
            <a:extLst>
              <a:ext uri="{FF2B5EF4-FFF2-40B4-BE49-F238E27FC236}">
                <a16:creationId xmlns:a16="http://schemas.microsoft.com/office/drawing/2014/main" id="{E9647008-2F83-9A49-AE91-8D60A5ECD575}"/>
              </a:ext>
            </a:extLst>
          </p:cNvPr>
          <p:cNvPicPr>
            <a:picLocks noChangeAspect="1"/>
          </p:cNvPicPr>
          <p:nvPr/>
        </p:nvPicPr>
        <p:blipFill>
          <a:blip r:embed="rId2"/>
          <a:stretch>
            <a:fillRect/>
          </a:stretch>
        </p:blipFill>
        <p:spPr>
          <a:xfrm>
            <a:off x="1944134" y="1444595"/>
            <a:ext cx="6766560" cy="4095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764C281-75DA-B446-B82E-D76A24E0F00C}"/>
              </a:ext>
            </a:extLst>
          </p:cNvPr>
          <p:cNvPicPr>
            <a:picLocks noChangeAspect="1"/>
          </p:cNvPicPr>
          <p:nvPr/>
        </p:nvPicPr>
        <p:blipFill>
          <a:blip r:embed="rId3"/>
          <a:stretch>
            <a:fillRect/>
          </a:stretch>
        </p:blipFill>
        <p:spPr>
          <a:xfrm>
            <a:off x="9351084" y="942181"/>
            <a:ext cx="7656755" cy="5916583"/>
          </a:xfrm>
          <a:prstGeom prst="rect">
            <a:avLst/>
          </a:prstGeom>
        </p:spPr>
      </p:pic>
    </p:spTree>
    <p:extLst>
      <p:ext uri="{BB962C8B-B14F-4D97-AF65-F5344CB8AC3E}">
        <p14:creationId xmlns:p14="http://schemas.microsoft.com/office/powerpoint/2010/main" val="2001649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30400" y="1412446"/>
            <a:ext cx="7047345" cy="3323987"/>
          </a:xfrm>
          <a:prstGeom prst="rect">
            <a:avLst/>
          </a:prstGeom>
          <a:noFill/>
        </p:spPr>
        <p:txBody>
          <a:bodyPr wrap="square" rtlCol="0">
            <a:spAutoFit/>
          </a:bodyPr>
          <a:lstStyle/>
          <a:p>
            <a:pPr>
              <a:lnSpc>
                <a:spcPct val="150000"/>
              </a:lnSpc>
            </a:pPr>
            <a:r>
              <a:rPr lang="en-US" sz="2000" dirty="0">
                <a:latin typeface="Arial" charset="0"/>
                <a:ea typeface="Arial" charset="0"/>
                <a:cs typeface="Arial" charset="0"/>
              </a:rPr>
              <a:t>Ajay Samant 			</a:t>
            </a:r>
            <a:r>
              <a:rPr lang="en-US" sz="1400" i="1" dirty="0">
                <a:latin typeface="Arial" charset="0"/>
                <a:ea typeface="Arial" charset="0"/>
                <a:cs typeface="Arial" charset="0"/>
              </a:rPr>
              <a:t>Dean</a:t>
            </a:r>
          </a:p>
          <a:p>
            <a:pPr>
              <a:lnSpc>
                <a:spcPct val="150000"/>
              </a:lnSpc>
            </a:pPr>
            <a:r>
              <a:rPr lang="en-US" sz="2000" dirty="0">
                <a:latin typeface="Arial" charset="0"/>
                <a:ea typeface="Arial" charset="0"/>
                <a:cs typeface="Arial" charset="0"/>
              </a:rPr>
              <a:t>Deborah Lindberg		</a:t>
            </a:r>
            <a:r>
              <a:rPr lang="en-US" sz="1400" i="1" dirty="0">
                <a:latin typeface="Arial" charset="0"/>
                <a:ea typeface="Arial" charset="0"/>
                <a:cs typeface="Arial" charset="0"/>
              </a:rPr>
              <a:t>Interim Associate Dean</a:t>
            </a:r>
          </a:p>
          <a:p>
            <a:pPr>
              <a:lnSpc>
                <a:spcPct val="150000"/>
              </a:lnSpc>
            </a:pPr>
            <a:r>
              <a:rPr lang="en-US" sz="2000" dirty="0">
                <a:latin typeface="Arial" charset="0"/>
                <a:ea typeface="Arial" charset="0"/>
                <a:cs typeface="Arial" charset="0"/>
              </a:rPr>
              <a:t>Terry Noel				</a:t>
            </a:r>
            <a:r>
              <a:rPr lang="en-US" sz="1400" i="1" dirty="0">
                <a:latin typeface="Arial" charset="0"/>
                <a:ea typeface="Arial" charset="0"/>
                <a:cs typeface="Arial" charset="0"/>
              </a:rPr>
              <a:t>Associate Dean</a:t>
            </a:r>
          </a:p>
          <a:p>
            <a:pPr>
              <a:lnSpc>
                <a:spcPct val="150000"/>
              </a:lnSpc>
            </a:pPr>
            <a:r>
              <a:rPr lang="en-US" sz="2000" dirty="0">
                <a:latin typeface="Arial" charset="0"/>
                <a:ea typeface="Arial" charset="0"/>
                <a:cs typeface="Arial" charset="0"/>
              </a:rPr>
              <a:t>Debbie Seifert			</a:t>
            </a:r>
            <a:r>
              <a:rPr lang="en-US" sz="1400" i="1" dirty="0">
                <a:latin typeface="Arial" charset="0"/>
                <a:ea typeface="Arial" charset="0"/>
                <a:cs typeface="Arial" charset="0"/>
              </a:rPr>
              <a:t>Chair, Accounting</a:t>
            </a:r>
          </a:p>
          <a:p>
            <a:pPr>
              <a:lnSpc>
                <a:spcPct val="150000"/>
              </a:lnSpc>
            </a:pPr>
            <a:r>
              <a:rPr lang="en-US" sz="2000" dirty="0">
                <a:latin typeface="Arial" charset="0"/>
                <a:ea typeface="Arial" charset="0"/>
                <a:cs typeface="Arial" charset="0"/>
              </a:rPr>
              <a:t>Domingo Joaquin		</a:t>
            </a:r>
            <a:r>
              <a:rPr lang="en-US" sz="1400" i="1" dirty="0">
                <a:latin typeface="Arial" charset="0"/>
                <a:ea typeface="Arial" charset="0"/>
                <a:cs typeface="Arial" charset="0"/>
              </a:rPr>
              <a:t>Interim Chair, Finance, Insurance and Law</a:t>
            </a:r>
          </a:p>
          <a:p>
            <a:pPr>
              <a:lnSpc>
                <a:spcPct val="150000"/>
              </a:lnSpc>
            </a:pPr>
            <a:r>
              <a:rPr lang="en-US" sz="2000" dirty="0">
                <a:latin typeface="Arial" charset="0"/>
                <a:ea typeface="Arial" charset="0"/>
                <a:cs typeface="Arial" charset="0"/>
              </a:rPr>
              <a:t>Roberta Trites 			</a:t>
            </a:r>
            <a:r>
              <a:rPr lang="en-US" sz="1400" i="1" dirty="0">
                <a:latin typeface="Arial" charset="0"/>
                <a:ea typeface="Arial" charset="0"/>
                <a:cs typeface="Arial" charset="0"/>
              </a:rPr>
              <a:t>Interim Chair, Management &amp; Quantitative Methods</a:t>
            </a:r>
          </a:p>
          <a:p>
            <a:pPr>
              <a:lnSpc>
                <a:spcPct val="150000"/>
              </a:lnSpc>
            </a:pPr>
            <a:r>
              <a:rPr lang="en-US" sz="2000" dirty="0">
                <a:latin typeface="Arial" charset="0"/>
                <a:ea typeface="Arial" charset="0"/>
                <a:cs typeface="Arial" charset="0"/>
              </a:rPr>
              <a:t>Horace Melton 			</a:t>
            </a:r>
            <a:r>
              <a:rPr lang="en-US" sz="1400" i="1" dirty="0">
                <a:latin typeface="Arial" charset="0"/>
                <a:ea typeface="Arial" charset="0"/>
                <a:cs typeface="Arial" charset="0"/>
              </a:rPr>
              <a:t>Chair, Marketing</a:t>
            </a:r>
          </a:p>
        </p:txBody>
      </p:sp>
      <p:sp>
        <p:nvSpPr>
          <p:cNvPr id="3" name="Slide Number Placeholder 2"/>
          <p:cNvSpPr>
            <a:spLocks noGrp="1"/>
          </p:cNvSpPr>
          <p:nvPr>
            <p:ph type="sldNum" sz="quarter" idx="10"/>
          </p:nvPr>
        </p:nvSpPr>
        <p:spPr/>
        <p:txBody>
          <a:bodyPr/>
          <a:lstStyle/>
          <a:p>
            <a:fld id="{F16C88C0-94D9-42E9-B3A6-1C687512F072}" type="slidenum">
              <a:rPr lang="en-US" smtClean="0"/>
              <a:t>4</a:t>
            </a:fld>
            <a:endParaRPr lang="en-US" dirty="0"/>
          </a:p>
        </p:txBody>
      </p:sp>
      <p:sp>
        <p:nvSpPr>
          <p:cNvPr id="6" name="Title 4"/>
          <p:cNvSpPr txBox="1">
            <a:spLocks/>
          </p:cNvSpPr>
          <p:nvPr/>
        </p:nvSpPr>
        <p:spPr>
          <a:xfrm>
            <a:off x="1810686" y="562659"/>
            <a:ext cx="6855696" cy="7851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dirty="0">
                <a:solidFill>
                  <a:srgbClr val="C10C21"/>
                </a:solidFill>
              </a:rPr>
              <a:t>College Leadership Team</a:t>
            </a:r>
            <a:endParaRPr lang="en-US" dirty="0"/>
          </a:p>
        </p:txBody>
      </p:sp>
    </p:spTree>
    <p:extLst>
      <p:ext uri="{BB962C8B-B14F-4D97-AF65-F5344CB8AC3E}">
        <p14:creationId xmlns:p14="http://schemas.microsoft.com/office/powerpoint/2010/main" val="178466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6C88C0-94D9-42E9-B3A6-1C687512F072}" type="slidenum">
              <a:rPr lang="en-US" smtClean="0"/>
              <a:t>40</a:t>
            </a:fld>
            <a:endParaRPr lang="en-US" dirty="0"/>
          </a:p>
        </p:txBody>
      </p:sp>
      <p:sp>
        <p:nvSpPr>
          <p:cNvPr id="6" name="Title 1"/>
          <p:cNvSpPr txBox="1">
            <a:spLocks/>
          </p:cNvSpPr>
          <p:nvPr/>
        </p:nvSpPr>
        <p:spPr>
          <a:xfrm>
            <a:off x="1985824" y="827400"/>
            <a:ext cx="6089588" cy="5280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4400" dirty="0">
                <a:latin typeface="Arial Bold" panose="020B0704020202020204" pitchFamily="34" charset="0"/>
                <a:cs typeface="Arial Bold" panose="020B0704020202020204" pitchFamily="34" charset="0"/>
              </a:rPr>
              <a:t>FY20</a:t>
            </a:r>
            <a:r>
              <a:rPr lang="en-US" sz="4400" spc="300" dirty="0">
                <a:latin typeface="Arial Bold" panose="020B0704020202020204" pitchFamily="34" charset="0"/>
                <a:cs typeface="Arial Bold" panose="020B0704020202020204" pitchFamily="34" charset="0"/>
              </a:rPr>
              <a:t> </a:t>
            </a:r>
            <a:r>
              <a:rPr lang="en-US" sz="2400" dirty="0">
                <a:latin typeface="Arial" charset="0"/>
                <a:ea typeface="Arial" charset="0"/>
                <a:cs typeface="Arial" charset="0"/>
              </a:rPr>
              <a:t>Provost Enhancement Requests</a:t>
            </a:r>
          </a:p>
        </p:txBody>
      </p:sp>
      <p:pic>
        <p:nvPicPr>
          <p:cNvPr id="2" name="Picture 1"/>
          <p:cNvPicPr>
            <a:picLocks noChangeAspect="1"/>
          </p:cNvPicPr>
          <p:nvPr/>
        </p:nvPicPr>
        <p:blipFill>
          <a:blip r:embed="rId3"/>
          <a:stretch>
            <a:fillRect/>
          </a:stretch>
        </p:blipFill>
        <p:spPr>
          <a:xfrm>
            <a:off x="2099466" y="1625309"/>
            <a:ext cx="6244086" cy="1998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4305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33220" y="1552311"/>
            <a:ext cx="6987267" cy="3283719"/>
          </a:xfrm>
          <a:prstGeom prst="rect">
            <a:avLst/>
          </a:prstGeom>
        </p:spPr>
        <p:txBody>
          <a:bodyPr wrap="square">
            <a:spAutoFit/>
          </a:bodyPr>
          <a:lstStyle/>
          <a:p>
            <a:pPr marL="457200" marR="0">
              <a:lnSpc>
                <a:spcPct val="107000"/>
              </a:lnSpc>
              <a:spcBef>
                <a:spcPts val="0"/>
              </a:spcBef>
              <a:spcAft>
                <a:spcPts val="800"/>
              </a:spcAft>
              <a:buSzPct val="125000"/>
            </a:pPr>
            <a:r>
              <a:rPr lang="en-US" sz="1500" b="1" i="1" dirty="0">
                <a:latin typeface="Arial" charset="0"/>
                <a:ea typeface="Arial" charset="0"/>
                <a:cs typeface="Arial" charset="0"/>
              </a:rPr>
              <a:t>SBC REQUESTS ARE FOR:</a:t>
            </a:r>
          </a:p>
          <a:p>
            <a:pPr marL="742950" marR="0" indent="-285750" fontAlgn="t">
              <a:spcBef>
                <a:spcPts val="0"/>
              </a:spcBef>
              <a:spcAft>
                <a:spcPts val="800"/>
              </a:spcAft>
              <a:buSzPct val="125000"/>
              <a:buFont typeface="Arial" panose="020B0604020202020204" pitchFamily="34" charset="0"/>
              <a:buChar char="•"/>
            </a:pPr>
            <a:r>
              <a:rPr lang="en-US" sz="1500" dirty="0">
                <a:latin typeface="Arial" charset="0"/>
                <a:ea typeface="Arial" charset="0"/>
                <a:cs typeface="Arial" charset="0"/>
              </a:rPr>
              <a:t>Summer School costs for classes scheduled for July 1 or later </a:t>
            </a:r>
          </a:p>
          <a:p>
            <a:pPr marL="742950" indent="-285750" fontAlgn="t">
              <a:spcAft>
                <a:spcPts val="800"/>
              </a:spcAft>
              <a:buSzPct val="125000"/>
              <a:buFont typeface="Arial" panose="020B0604020202020204" pitchFamily="34" charset="0"/>
              <a:buChar char="•"/>
            </a:pPr>
            <a:r>
              <a:rPr lang="en-US" sz="1500" dirty="0">
                <a:latin typeface="Arial" charset="0"/>
                <a:ea typeface="Arial" charset="0"/>
                <a:cs typeface="Arial" charset="0"/>
              </a:rPr>
              <a:t>Travel costs  </a:t>
            </a:r>
          </a:p>
          <a:p>
            <a:pPr marL="742950" marR="0" indent="-285750" fontAlgn="t">
              <a:spcBef>
                <a:spcPts val="0"/>
              </a:spcBef>
              <a:spcAft>
                <a:spcPts val="800"/>
              </a:spcAft>
              <a:buSzPct val="125000"/>
              <a:buFont typeface="Arial" panose="020B0604020202020204" pitchFamily="34" charset="0"/>
              <a:buChar char="•"/>
            </a:pPr>
            <a:r>
              <a:rPr lang="en-US" sz="1500" dirty="0">
                <a:latin typeface="Arial" charset="0"/>
                <a:ea typeface="Arial" charset="0"/>
                <a:cs typeface="Arial" charset="0"/>
              </a:rPr>
              <a:t>New faculty startup packages and support</a:t>
            </a:r>
          </a:p>
          <a:p>
            <a:pPr marL="742950" marR="0" indent="-285750" fontAlgn="t">
              <a:spcBef>
                <a:spcPts val="0"/>
              </a:spcBef>
              <a:spcAft>
                <a:spcPts val="800"/>
              </a:spcAft>
              <a:buSzPct val="125000"/>
              <a:buFont typeface="Arial" panose="020B0604020202020204" pitchFamily="34" charset="0"/>
              <a:buChar char="•"/>
            </a:pPr>
            <a:r>
              <a:rPr lang="en-US" sz="1500" dirty="0">
                <a:latin typeface="Arial" charset="0"/>
                <a:ea typeface="Arial" charset="0"/>
                <a:cs typeface="Arial" charset="0"/>
              </a:rPr>
              <a:t>Student recruitment and retention</a:t>
            </a:r>
          </a:p>
          <a:p>
            <a:pPr marL="742950" marR="0" indent="-285750" fontAlgn="t">
              <a:spcBef>
                <a:spcPts val="0"/>
              </a:spcBef>
              <a:spcAft>
                <a:spcPts val="800"/>
              </a:spcAft>
              <a:buSzPct val="125000"/>
              <a:buFont typeface="Arial" panose="020B0604020202020204" pitchFamily="34" charset="0"/>
              <a:buChar char="•"/>
            </a:pPr>
            <a:r>
              <a:rPr lang="en-US" sz="1500" dirty="0">
                <a:latin typeface="Arial" charset="0"/>
                <a:ea typeface="Arial" charset="0"/>
                <a:cs typeface="Arial" charset="0"/>
              </a:rPr>
              <a:t>Faculty retention, support, and professional development</a:t>
            </a:r>
          </a:p>
          <a:p>
            <a:pPr marL="457200" fontAlgn="t">
              <a:spcAft>
                <a:spcPts val="800"/>
              </a:spcAft>
              <a:buSzPct val="125000"/>
            </a:pPr>
            <a:endParaRPr lang="en-US" sz="1600" u="sng" dirty="0">
              <a:latin typeface="Arial" charset="0"/>
              <a:ea typeface="Arial" charset="0"/>
              <a:cs typeface="Arial" charset="0"/>
            </a:endParaRPr>
          </a:p>
          <a:p>
            <a:pPr marL="457200" fontAlgn="t">
              <a:spcAft>
                <a:spcPts val="800"/>
              </a:spcAft>
              <a:buSzPct val="125000"/>
            </a:pPr>
            <a:r>
              <a:rPr lang="en-US" sz="1600" u="sng" dirty="0">
                <a:latin typeface="Arial" charset="0"/>
                <a:ea typeface="Arial" charset="0"/>
                <a:cs typeface="Arial" charset="0"/>
              </a:rPr>
              <a:t>Note</a:t>
            </a:r>
            <a:r>
              <a:rPr lang="en-US" sz="1600" dirty="0">
                <a:latin typeface="Arial" charset="0"/>
                <a:ea typeface="Arial" charset="0"/>
                <a:cs typeface="Arial" charset="0"/>
              </a:rPr>
              <a:t>: The majority of the SBC requests are </a:t>
            </a:r>
            <a:r>
              <a:rPr lang="en-US" sz="1600" b="1" dirty="0">
                <a:latin typeface="Arial" charset="0"/>
                <a:ea typeface="Arial" charset="0"/>
                <a:cs typeface="Arial" charset="0"/>
              </a:rPr>
              <a:t>encumbered</a:t>
            </a:r>
            <a:r>
              <a:rPr lang="en-US" sz="1600" dirty="0">
                <a:latin typeface="Arial" charset="0"/>
                <a:ea typeface="Arial" charset="0"/>
                <a:cs typeface="Arial" charset="0"/>
              </a:rPr>
              <a:t> (such as for summer school costs, contractual obligations for new faculty, etc.)</a:t>
            </a:r>
            <a:endParaRPr lang="en-US" sz="1600" dirty="0">
              <a:solidFill>
                <a:srgbClr val="C00000"/>
              </a:solidFill>
              <a:latin typeface="Arial" charset="0"/>
              <a:ea typeface="Arial" charset="0"/>
              <a:cs typeface="Arial" charset="0"/>
            </a:endParaRPr>
          </a:p>
          <a:p>
            <a:pPr marL="742950" marR="0" indent="-285750" fontAlgn="t">
              <a:spcBef>
                <a:spcPts val="0"/>
              </a:spcBef>
              <a:spcAft>
                <a:spcPts val="800"/>
              </a:spcAft>
              <a:buSzPct val="125000"/>
              <a:buFont typeface="Arial" panose="020B0604020202020204" pitchFamily="34" charset="0"/>
              <a:buChar char="•"/>
            </a:pPr>
            <a:endParaRPr lang="en-US" sz="1500" dirty="0">
              <a:latin typeface="Arial" charset="0"/>
              <a:ea typeface="Arial" charset="0"/>
              <a:cs typeface="Arial" charset="0"/>
            </a:endParaRPr>
          </a:p>
        </p:txBody>
      </p:sp>
      <p:sp>
        <p:nvSpPr>
          <p:cNvPr id="15" name="Title 1"/>
          <p:cNvSpPr txBox="1">
            <a:spLocks/>
          </p:cNvSpPr>
          <p:nvPr/>
        </p:nvSpPr>
        <p:spPr>
          <a:xfrm>
            <a:off x="1985824" y="827400"/>
            <a:ext cx="6089588" cy="506548"/>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rgbClr val="CE1126"/>
                </a:solidFill>
                <a:latin typeface="Arial Bold"/>
                <a:ea typeface="+mj-ea"/>
                <a:cs typeface="Arial Bold"/>
              </a:defRPr>
            </a:lvl1pPr>
          </a:lstStyle>
          <a:p>
            <a:r>
              <a:rPr lang="en-US" sz="4400" dirty="0">
                <a:latin typeface="Arial Bold" panose="020B0704020202020204" pitchFamily="34" charset="0"/>
                <a:cs typeface="Arial Bold" panose="020B0704020202020204" pitchFamily="34" charset="0"/>
              </a:rPr>
              <a:t>FY20</a:t>
            </a:r>
            <a:r>
              <a:rPr lang="en-US" sz="4400" spc="300" dirty="0">
                <a:latin typeface="Arial Bold" panose="020B0704020202020204" pitchFamily="34" charset="0"/>
                <a:cs typeface="Arial Bold" panose="020B0704020202020204" pitchFamily="34" charset="0"/>
              </a:rPr>
              <a:t> </a:t>
            </a:r>
            <a:r>
              <a:rPr lang="en-US" sz="2400" dirty="0">
                <a:latin typeface="Arial" charset="0"/>
                <a:ea typeface="Arial" charset="0"/>
                <a:cs typeface="Arial" charset="0"/>
              </a:rPr>
              <a:t>Strategic Budget Carryover</a:t>
            </a:r>
          </a:p>
        </p:txBody>
      </p:sp>
    </p:spTree>
    <p:extLst>
      <p:ext uri="{BB962C8B-B14F-4D97-AF65-F5344CB8AC3E}">
        <p14:creationId xmlns:p14="http://schemas.microsoft.com/office/powerpoint/2010/main" val="1769650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6C88C0-94D9-42E9-B3A6-1C687512F072}" type="slidenum">
              <a:rPr lang="en-US" smtClean="0"/>
              <a:t>42</a:t>
            </a:fld>
            <a:endParaRPr lang="en-US" dirty="0"/>
          </a:p>
        </p:txBody>
      </p:sp>
      <p:pic>
        <p:nvPicPr>
          <p:cNvPr id="6" name="Picture 5"/>
          <p:cNvPicPr>
            <a:picLocks noChangeAspect="1"/>
          </p:cNvPicPr>
          <p:nvPr/>
        </p:nvPicPr>
        <p:blipFill>
          <a:blip r:embed="rId2"/>
          <a:stretch>
            <a:fillRect/>
          </a:stretch>
        </p:blipFill>
        <p:spPr>
          <a:xfrm rot="420831">
            <a:off x="4263567" y="1693298"/>
            <a:ext cx="4388766" cy="3214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8532">
            <a:off x="5638287" y="4675355"/>
            <a:ext cx="2574314" cy="1717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4"/>
          <a:stretch>
            <a:fillRect/>
          </a:stretch>
        </p:blipFill>
        <p:spPr>
          <a:xfrm rot="21135295">
            <a:off x="593637" y="2017435"/>
            <a:ext cx="3297669" cy="2198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stretch>
            <a:fillRect/>
          </a:stretch>
        </p:blipFill>
        <p:spPr>
          <a:xfrm rot="21430791">
            <a:off x="1409352" y="3564573"/>
            <a:ext cx="2929838" cy="1953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p:cNvSpPr>
            <a:spLocks noGrp="1"/>
          </p:cNvSpPr>
          <p:nvPr>
            <p:ph type="ctrTitle"/>
          </p:nvPr>
        </p:nvSpPr>
        <p:spPr>
          <a:xfrm rot="21127597">
            <a:off x="1156934" y="566370"/>
            <a:ext cx="7769797" cy="1742005"/>
          </a:xfrm>
          <a:effectLst>
            <a:outerShdw blurRad="50800" dist="38100" dir="2700000" algn="tl" rotWithShape="0">
              <a:prstClr val="black">
                <a:alpha val="40000"/>
              </a:prstClr>
            </a:outerShdw>
          </a:effectLst>
        </p:spPr>
        <p:txBody>
          <a:bodyPr/>
          <a:lstStyle/>
          <a:p>
            <a:pPr algn="ctr"/>
            <a:r>
              <a:rPr lang="en-US" sz="13800" dirty="0">
                <a:solidFill>
                  <a:srgbClr val="C10C21"/>
                </a:solidFill>
                <a:latin typeface="Brush Script Std" charset="0"/>
                <a:ea typeface="Brush Script Std" charset="0"/>
                <a:cs typeface="Brush Script Std" charset="0"/>
              </a:rPr>
              <a:t>Thank</a:t>
            </a:r>
            <a:r>
              <a:rPr lang="en-US" sz="9600" dirty="0">
                <a:solidFill>
                  <a:srgbClr val="C10C21"/>
                </a:solidFill>
                <a:latin typeface="Brush Script Std" charset="0"/>
                <a:ea typeface="Brush Script Std" charset="0"/>
                <a:cs typeface="Brush Script Std" charset="0"/>
              </a:rPr>
              <a:t> you!</a:t>
            </a:r>
            <a:endParaRPr lang="en-US" sz="9600" dirty="0">
              <a:latin typeface="Brush Script Std" charset="0"/>
              <a:ea typeface="Brush Script Std" charset="0"/>
              <a:cs typeface="Brush Script Std" charset="0"/>
            </a:endParaRPr>
          </a:p>
        </p:txBody>
      </p:sp>
    </p:spTree>
    <p:extLst>
      <p:ext uri="{BB962C8B-B14F-4D97-AF65-F5344CB8AC3E}">
        <p14:creationId xmlns:p14="http://schemas.microsoft.com/office/powerpoint/2010/main" val="2950084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mhtml:file://E:\Preview\Rankings\Rankings%20&amp;%20Recognitions%20for%20College%20Of%20Business,%20Illinois%20State%20University.mht!http://www.cob.ilstu.edu/files/structure/cob_black_red.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00" y="5959066"/>
            <a:ext cx="2523647" cy="50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3"/>
          <p:cNvSpPr txBox="1">
            <a:spLocks noChangeArrowheads="1"/>
          </p:cNvSpPr>
          <p:nvPr/>
        </p:nvSpPr>
        <p:spPr bwMode="auto">
          <a:xfrm>
            <a:off x="516219" y="872910"/>
            <a:ext cx="444839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fontAlgn="base" hangingPunct="1">
              <a:spcBef>
                <a:spcPct val="0"/>
              </a:spcBef>
              <a:spcAft>
                <a:spcPct val="0"/>
              </a:spcAft>
            </a:pPr>
            <a:r>
              <a:rPr lang="en-US" sz="3600" b="1" i="1" dirty="0">
                <a:solidFill>
                  <a:srgbClr val="FF0000"/>
                </a:solidFill>
                <a:latin typeface="Arial" charset="0"/>
                <a:ea typeface="Arial" charset="0"/>
                <a:cs typeface="Arial" charset="0"/>
              </a:rPr>
              <a:t>FIRST CHOICE IN </a:t>
            </a:r>
          </a:p>
          <a:p>
            <a:pPr defTabSz="914400" eaLnBrk="1" fontAlgn="base" hangingPunct="1">
              <a:spcBef>
                <a:spcPct val="0"/>
              </a:spcBef>
              <a:spcAft>
                <a:spcPct val="0"/>
              </a:spcAft>
            </a:pPr>
            <a:r>
              <a:rPr lang="en-US" sz="3600" dirty="0">
                <a:solidFill>
                  <a:srgbClr val="FF0000"/>
                </a:solidFill>
                <a:latin typeface="Arial" charset="0"/>
                <a:ea typeface="Arial" charset="0"/>
                <a:cs typeface="Arial" charset="0"/>
              </a:rPr>
              <a:t>UNDERGRADUATE</a:t>
            </a:r>
            <a:r>
              <a:rPr lang="en-US" sz="3600" b="1" dirty="0">
                <a:solidFill>
                  <a:srgbClr val="FF0000"/>
                </a:solidFill>
                <a:latin typeface="Arial" charset="0"/>
                <a:ea typeface="Arial" charset="0"/>
                <a:cs typeface="Arial" charset="0"/>
              </a:rPr>
              <a:t> BUSINESS EDUCATION</a:t>
            </a:r>
            <a:endParaRPr lang="en-US" sz="2800" b="1" dirty="0">
              <a:solidFill>
                <a:srgbClr val="FF0000"/>
              </a:solidFill>
              <a:latin typeface="Arial" charset="0"/>
              <a:ea typeface="Arial" charset="0"/>
              <a:cs typeface="Arial" charset="0"/>
            </a:endParaRPr>
          </a:p>
        </p:txBody>
      </p:sp>
      <p:sp>
        <p:nvSpPr>
          <p:cNvPr id="5" name="TextBox 4"/>
          <p:cNvSpPr txBox="1"/>
          <p:nvPr/>
        </p:nvSpPr>
        <p:spPr>
          <a:xfrm>
            <a:off x="4396509" y="6132945"/>
            <a:ext cx="184731"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941" y="1181869"/>
            <a:ext cx="3349630" cy="1106813"/>
          </a:xfrm>
          <a:prstGeom prst="rect">
            <a:avLst/>
          </a:prstGeom>
        </p:spPr>
      </p:pic>
      <p:pic>
        <p:nvPicPr>
          <p:cNvPr id="6" name="Picture 5"/>
          <p:cNvPicPr>
            <a:picLocks noChangeAspect="1"/>
          </p:cNvPicPr>
          <p:nvPr/>
        </p:nvPicPr>
        <p:blipFill>
          <a:blip r:embed="rId6"/>
          <a:stretch>
            <a:fillRect/>
          </a:stretch>
        </p:blipFill>
        <p:spPr>
          <a:xfrm rot="459390">
            <a:off x="3542390" y="2805532"/>
            <a:ext cx="3130071" cy="2422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7"/>
          <a:stretch>
            <a:fillRect/>
          </a:stretch>
        </p:blipFill>
        <p:spPr>
          <a:xfrm rot="21405969">
            <a:off x="765287" y="3473347"/>
            <a:ext cx="3087311" cy="2185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3">
            <a:schemeClr val="lt1"/>
          </a:lnRef>
          <a:fillRef idx="1">
            <a:schemeClr val="accent1"/>
          </a:fillRef>
          <a:effectRef idx="1">
            <a:schemeClr val="accent1"/>
          </a:effectRef>
          <a:fontRef idx="minor">
            <a:schemeClr val="lt1"/>
          </a:fontRef>
        </p:style>
      </p:pic>
      <p:pic>
        <p:nvPicPr>
          <p:cNvPr id="8" name="Picture 7"/>
          <p:cNvPicPr>
            <a:picLocks noChangeAspect="1"/>
          </p:cNvPicPr>
          <p:nvPr/>
        </p:nvPicPr>
        <p:blipFill rotWithShape="1">
          <a:blip r:embed="rId8"/>
          <a:srcRect l="11119" t="14469" r="11119" b="7062"/>
          <a:stretch/>
        </p:blipFill>
        <p:spPr>
          <a:xfrm rot="210496">
            <a:off x="5653692" y="4103977"/>
            <a:ext cx="2915337" cy="1937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3">
            <a:schemeClr val="lt1"/>
          </a:lnRef>
          <a:fillRef idx="1">
            <a:schemeClr val="accent1"/>
          </a:fillRef>
          <a:effectRef idx="1">
            <a:schemeClr val="accent1"/>
          </a:effectRef>
          <a:fontRef idx="minor">
            <a:schemeClr val="lt1"/>
          </a:fontRef>
        </p:style>
      </p:pic>
    </p:spTree>
    <p:extLst>
      <p:ext uri="{BB962C8B-B14F-4D97-AF65-F5344CB8AC3E}">
        <p14:creationId xmlns:p14="http://schemas.microsoft.com/office/powerpoint/2010/main" val="2029200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6183" y="452399"/>
            <a:ext cx="2770909" cy="6020450"/>
          </a:xfrm>
          <a:prstGeom prst="rect">
            <a:avLst/>
          </a:prstGeom>
          <a:effectLst>
            <a:outerShdw blurRad="40000" dist="20000" dir="5400000" rotWithShape="0">
              <a:srgbClr val="000000">
                <a:alpha val="38000"/>
              </a:srgbClr>
            </a:outerShdw>
            <a:reflection stA="19000" endPos="14000" dist="50800" dir="5400000" sy="-100000" algn="bl" rotWithShape="0"/>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523" y="2552776"/>
            <a:ext cx="2373077" cy="1438230"/>
          </a:xfrm>
          <a:prstGeom prst="rect">
            <a:avLst/>
          </a:prstGeom>
        </p:spPr>
        <p:style>
          <a:lnRef idx="0">
            <a:scrgbClr r="0" g="0" b="0"/>
          </a:lnRef>
          <a:fillRef idx="1001">
            <a:schemeClr val="lt1"/>
          </a:fillRef>
          <a:effectRef idx="0">
            <a:scrgbClr r="0" g="0" b="0"/>
          </a:effectRef>
          <a:fontRef idx="major"/>
        </p:style>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523" y="1998742"/>
            <a:ext cx="2373077" cy="456087"/>
          </a:xfrm>
          <a:prstGeom prst="rect">
            <a:avLst/>
          </a:prstGeom>
        </p:spPr>
        <p:style>
          <a:lnRef idx="0">
            <a:scrgbClr r="0" g="0" b="0"/>
          </a:lnRef>
          <a:fillRef idx="1001">
            <a:schemeClr val="lt1"/>
          </a:fillRef>
          <a:effectRef idx="0">
            <a:scrgbClr r="0" g="0" b="0"/>
          </a:effectRef>
          <a:fontRef idx="major"/>
        </p:style>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8523" y="1307770"/>
            <a:ext cx="2276685" cy="523638"/>
          </a:xfrm>
          <a:prstGeom prst="rect">
            <a:avLst/>
          </a:prstGeom>
        </p:spPr>
        <p:style>
          <a:lnRef idx="0">
            <a:scrgbClr r="0" g="0" b="0"/>
          </a:lnRef>
          <a:fillRef idx="1001">
            <a:schemeClr val="lt1"/>
          </a:fillRef>
          <a:effectRef idx="0">
            <a:scrgbClr r="0" g="0" b="0"/>
          </a:effectRef>
          <a:fontRef idx="major"/>
        </p:style>
      </p:pic>
      <p:pic>
        <p:nvPicPr>
          <p:cNvPr id="9" name="Picture 8"/>
          <p:cNvPicPr>
            <a:picLocks noChangeAspect="1"/>
          </p:cNvPicPr>
          <p:nvPr/>
        </p:nvPicPr>
        <p:blipFill>
          <a:blip r:embed="rId6"/>
          <a:stretch>
            <a:fillRect/>
          </a:stretch>
        </p:blipFill>
        <p:spPr>
          <a:xfrm>
            <a:off x="5348523" y="724963"/>
            <a:ext cx="2335749" cy="467150"/>
          </a:xfrm>
          <a:prstGeom prst="rect">
            <a:avLst/>
          </a:prstGeom>
        </p:spPr>
        <p:style>
          <a:lnRef idx="0">
            <a:scrgbClr r="0" g="0" b="0"/>
          </a:lnRef>
          <a:fillRef idx="1001">
            <a:schemeClr val="lt1"/>
          </a:fillRef>
          <a:effectRef idx="0">
            <a:scrgbClr r="0" g="0" b="0"/>
          </a:effectRef>
          <a:fontRef idx="major"/>
        </p:style>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8523" y="4149647"/>
            <a:ext cx="2373077" cy="769140"/>
          </a:xfrm>
          <a:prstGeom prst="rect">
            <a:avLst/>
          </a:prstGeom>
        </p:spPr>
        <p:style>
          <a:lnRef idx="0">
            <a:scrgbClr r="0" g="0" b="0"/>
          </a:lnRef>
          <a:fillRef idx="1001">
            <a:schemeClr val="lt1"/>
          </a:fillRef>
          <a:effectRef idx="0">
            <a:scrgbClr r="0" g="0" b="0"/>
          </a:effectRef>
          <a:fontRef idx="major"/>
        </p:style>
      </p:pic>
      <p:pic>
        <p:nvPicPr>
          <p:cNvPr id="11" name="Picture 10"/>
          <p:cNvPicPr>
            <a:picLocks noChangeAspect="1"/>
          </p:cNvPicPr>
          <p:nvPr/>
        </p:nvPicPr>
        <p:blipFill>
          <a:blip r:embed="rId8"/>
          <a:stretch>
            <a:fillRect/>
          </a:stretch>
        </p:blipFill>
        <p:spPr>
          <a:xfrm>
            <a:off x="5348523" y="5077428"/>
            <a:ext cx="1115142" cy="1115142"/>
          </a:xfrm>
          <a:prstGeom prst="rect">
            <a:avLst/>
          </a:prstGeom>
        </p:spPr>
        <p:style>
          <a:lnRef idx="0">
            <a:scrgbClr r="0" g="0" b="0"/>
          </a:lnRef>
          <a:fillRef idx="1001">
            <a:schemeClr val="lt1"/>
          </a:fillRef>
          <a:effectRef idx="0">
            <a:scrgbClr r="0" g="0" b="0"/>
          </a:effectRef>
          <a:fontRef idx="major"/>
        </p:style>
      </p:pic>
      <p:pic>
        <p:nvPicPr>
          <p:cNvPr id="12" name="Picture 4" descr="mhtml:file://E:\Preview\Rankings\Rankings%20&amp;%20Recognitions%20for%20College%20Of%20Business,%20Illinois%20State%20University.mht!http://www.cob.ilstu.edu/files/structure/cob_black_red.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300" y="5959066"/>
            <a:ext cx="2523647" cy="50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3"/>
          <p:cNvSpPr txBox="1">
            <a:spLocks noChangeArrowheads="1"/>
          </p:cNvSpPr>
          <p:nvPr/>
        </p:nvSpPr>
        <p:spPr bwMode="auto">
          <a:xfrm>
            <a:off x="516219" y="872910"/>
            <a:ext cx="444839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fontAlgn="base" hangingPunct="1">
              <a:spcBef>
                <a:spcPct val="0"/>
              </a:spcBef>
              <a:spcAft>
                <a:spcPct val="0"/>
              </a:spcAft>
            </a:pPr>
            <a:r>
              <a:rPr lang="en-US" sz="3600" b="1" i="1" dirty="0">
                <a:solidFill>
                  <a:srgbClr val="FF0000"/>
                </a:solidFill>
                <a:latin typeface="Arial" charset="0"/>
                <a:ea typeface="Arial" charset="0"/>
                <a:cs typeface="Arial" charset="0"/>
              </a:rPr>
              <a:t>FIRST CHOICE IN </a:t>
            </a:r>
          </a:p>
          <a:p>
            <a:pPr defTabSz="914400" eaLnBrk="1" fontAlgn="base" hangingPunct="1">
              <a:spcBef>
                <a:spcPct val="0"/>
              </a:spcBef>
              <a:spcAft>
                <a:spcPct val="0"/>
              </a:spcAft>
            </a:pPr>
            <a:r>
              <a:rPr lang="en-US" sz="3600" dirty="0">
                <a:solidFill>
                  <a:srgbClr val="FF0000"/>
                </a:solidFill>
                <a:latin typeface="Arial" charset="0"/>
                <a:ea typeface="Arial" charset="0"/>
                <a:cs typeface="Arial" charset="0"/>
              </a:rPr>
              <a:t>UNDERGRADUATE</a:t>
            </a:r>
            <a:r>
              <a:rPr lang="en-US" sz="3600" b="1" dirty="0">
                <a:solidFill>
                  <a:srgbClr val="FF0000"/>
                </a:solidFill>
                <a:latin typeface="Arial" charset="0"/>
                <a:ea typeface="Arial" charset="0"/>
                <a:cs typeface="Arial" charset="0"/>
              </a:rPr>
              <a:t> BUSINESS EDUCATION</a:t>
            </a:r>
            <a:endParaRPr lang="en-US" sz="2800" b="1" dirty="0">
              <a:solidFill>
                <a:srgbClr val="FF0000"/>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F676B691-1B4C-FD4E-A4AE-CB667C7ACC58}"/>
              </a:ext>
            </a:extLst>
          </p:cNvPr>
          <p:cNvPicPr>
            <a:picLocks noChangeAspect="1"/>
          </p:cNvPicPr>
          <p:nvPr/>
        </p:nvPicPr>
        <p:blipFill rotWithShape="1">
          <a:blip r:embed="rId11"/>
          <a:srcRect l="11183" t="10724" r="11183" b="10724"/>
          <a:stretch/>
        </p:blipFill>
        <p:spPr>
          <a:xfrm>
            <a:off x="6598160" y="5077428"/>
            <a:ext cx="1102099" cy="1115142"/>
          </a:xfrm>
          <a:prstGeom prst="rect">
            <a:avLst/>
          </a:prstGeom>
        </p:spPr>
        <p:style>
          <a:lnRef idx="0">
            <a:scrgbClr r="0" g="0" b="0"/>
          </a:lnRef>
          <a:fillRef idx="1001">
            <a:schemeClr val="lt1"/>
          </a:fillRef>
          <a:effectRef idx="0">
            <a:scrgbClr r="0" g="0" b="0"/>
          </a:effectRef>
          <a:fontRef idx="major"/>
        </p:style>
      </p:pic>
    </p:spTree>
    <p:extLst>
      <p:ext uri="{BB962C8B-B14F-4D97-AF65-F5344CB8AC3E}">
        <p14:creationId xmlns:p14="http://schemas.microsoft.com/office/powerpoint/2010/main" val="372960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976837" y="794337"/>
            <a:ext cx="6089588" cy="883152"/>
          </a:xfrm>
        </p:spPr>
        <p:txBody>
          <a:bodyPr>
            <a:noAutofit/>
          </a:bodyPr>
          <a:lstStyle/>
          <a:p>
            <a:r>
              <a:rPr lang="en-US" sz="4400" dirty="0">
                <a:latin typeface="Arial Bold" panose="020B0704020202020204" pitchFamily="34" charset="0"/>
                <a:cs typeface="Arial Bold" panose="020B0704020202020204" pitchFamily="34" charset="0"/>
              </a:rPr>
              <a:t>FY19</a:t>
            </a:r>
            <a:r>
              <a:rPr lang="en-US" sz="4400" spc="300" dirty="0">
                <a:latin typeface="Arial Bold" panose="020B0704020202020204" pitchFamily="34" charset="0"/>
                <a:cs typeface="Arial Bold" panose="020B0704020202020204" pitchFamily="34" charset="0"/>
              </a:rPr>
              <a:t> </a:t>
            </a:r>
            <a:br>
              <a:rPr lang="en-US" sz="3600" spc="300" dirty="0">
                <a:latin typeface="Arial Bold" panose="020B0704020202020204" pitchFamily="34" charset="0"/>
                <a:cs typeface="Arial Bold" panose="020B0704020202020204" pitchFamily="34" charset="0"/>
              </a:rPr>
            </a:br>
            <a:r>
              <a:rPr lang="en-US" sz="2800" dirty="0">
                <a:latin typeface="Arial" charset="0"/>
                <a:ea typeface="Arial" charset="0"/>
                <a:cs typeface="Arial" charset="0"/>
              </a:rPr>
              <a:t>Accomplishments and Productivity</a:t>
            </a:r>
          </a:p>
        </p:txBody>
      </p:sp>
      <p:sp>
        <p:nvSpPr>
          <p:cNvPr id="2" name="Slide Number Placeholder 1"/>
          <p:cNvSpPr>
            <a:spLocks noGrp="1"/>
          </p:cNvSpPr>
          <p:nvPr>
            <p:ph type="sldNum" sz="quarter" idx="10"/>
          </p:nvPr>
        </p:nvSpPr>
        <p:spPr/>
        <p:txBody>
          <a:bodyPr/>
          <a:lstStyle/>
          <a:p>
            <a:fld id="{F16C88C0-94D9-42E9-B3A6-1C687512F072}" type="slidenum">
              <a:rPr lang="en-US" smtClean="0"/>
              <a:t>7</a:t>
            </a:fld>
            <a:endParaRPr lang="en-US" dirty="0"/>
          </a:p>
        </p:txBody>
      </p:sp>
      <p:pic>
        <p:nvPicPr>
          <p:cNvPr id="9" name="Picture 8"/>
          <p:cNvPicPr>
            <a:picLocks noChangeAspect="1"/>
          </p:cNvPicPr>
          <p:nvPr/>
        </p:nvPicPr>
        <p:blipFill>
          <a:blip r:embed="rId2"/>
          <a:stretch>
            <a:fillRect/>
          </a:stretch>
        </p:blipFill>
        <p:spPr>
          <a:xfrm rot="275788">
            <a:off x="4245790" y="2042559"/>
            <a:ext cx="4424321" cy="3676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3"/>
          <a:srcRect l="10390" t="13830" r="17534" b="18830"/>
          <a:stretch/>
        </p:blipFill>
        <p:spPr>
          <a:xfrm rot="21328059">
            <a:off x="1016009" y="2548450"/>
            <a:ext cx="3690725" cy="2463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317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886892" y="666518"/>
            <a:ext cx="5684087" cy="883152"/>
          </a:xfrm>
        </p:spPr>
        <p:txBody>
          <a:bodyPr/>
          <a:lstStyle/>
          <a:p>
            <a:r>
              <a:rPr lang="en-US" sz="3600" dirty="0">
                <a:latin typeface="Arial Bold" panose="020B0704020202020204" pitchFamily="34" charset="0"/>
                <a:cs typeface="Arial Bold" panose="020B0704020202020204" pitchFamily="34" charset="0"/>
              </a:rPr>
              <a:t>COBEC</a:t>
            </a:r>
            <a:br>
              <a:rPr lang="en-US" sz="3600" dirty="0">
                <a:latin typeface="Arial Bold" panose="020B0704020202020204" pitchFamily="34" charset="0"/>
                <a:cs typeface="Arial Bold" panose="020B0704020202020204" pitchFamily="34" charset="0"/>
              </a:rPr>
            </a:br>
            <a:r>
              <a:rPr lang="en-US" sz="2000" dirty="0">
                <a:latin typeface="Arial" charset="0"/>
                <a:ea typeface="Arial" charset="0"/>
                <a:cs typeface="Arial" charset="0"/>
              </a:rPr>
              <a:t>College of Business Executive Council</a:t>
            </a:r>
            <a:endParaRPr lang="en-US" sz="3600" dirty="0">
              <a:latin typeface="Arial Bold" panose="020B0704020202020204" pitchFamily="34" charset="0"/>
              <a:cs typeface="Arial Bold" panose="020B0704020202020204" pitchFamily="34" charset="0"/>
            </a:endParaRPr>
          </a:p>
        </p:txBody>
      </p:sp>
      <p:sp>
        <p:nvSpPr>
          <p:cNvPr id="3" name="Slide Number Placeholder 2"/>
          <p:cNvSpPr>
            <a:spLocks noGrp="1"/>
          </p:cNvSpPr>
          <p:nvPr>
            <p:ph type="sldNum" sz="quarter" idx="10"/>
          </p:nvPr>
        </p:nvSpPr>
        <p:spPr/>
        <p:txBody>
          <a:bodyPr/>
          <a:lstStyle/>
          <a:p>
            <a:fld id="{F16C88C0-94D9-42E9-B3A6-1C687512F072}" type="slidenum">
              <a:rPr lang="en-US" smtClean="0"/>
              <a:t>8</a:t>
            </a:fld>
            <a:endParaRPr lang="en-US" dirty="0"/>
          </a:p>
        </p:txBody>
      </p:sp>
      <p:sp>
        <p:nvSpPr>
          <p:cNvPr id="2" name="Rectangle 1"/>
          <p:cNvSpPr/>
          <p:nvPr/>
        </p:nvSpPr>
        <p:spPr>
          <a:xfrm>
            <a:off x="112143" y="993578"/>
            <a:ext cx="1527849" cy="3504164"/>
          </a:xfrm>
          <a:prstGeom prst="rect">
            <a:avLst/>
          </a:prstGeom>
        </p:spPr>
        <p:txBody>
          <a:bodyPr wrap="square">
            <a:spAutoFit/>
          </a:bodyPr>
          <a:lstStyle/>
          <a:p>
            <a:pPr>
              <a:lnSpc>
                <a:spcPct val="107000"/>
              </a:lnSpc>
              <a:spcAft>
                <a:spcPts val="800"/>
              </a:spcAft>
            </a:pPr>
            <a:r>
              <a:rPr lang="en-US" sz="2000" b="1" dirty="0">
                <a:solidFill>
                  <a:schemeClr val="bg1"/>
                </a:solidFill>
                <a:latin typeface="Arial" charset="0"/>
                <a:ea typeface="Arial" charset="0"/>
                <a:cs typeface="Arial" charset="0"/>
              </a:rPr>
              <a:t>Goal One</a:t>
            </a:r>
          </a:p>
          <a:p>
            <a:pPr>
              <a:lnSpc>
                <a:spcPct val="107000"/>
              </a:lnSpc>
              <a:spcAft>
                <a:spcPts val="800"/>
              </a:spcAft>
            </a:pPr>
            <a:r>
              <a:rPr lang="en-US" sz="1400" dirty="0">
                <a:solidFill>
                  <a:schemeClr val="bg1"/>
                </a:solidFill>
                <a:latin typeface="Arial" charset="0"/>
                <a:ea typeface="Arial" charset="0"/>
                <a:cs typeface="Arial" charset="0"/>
              </a:rPr>
              <a:t>Prepare students for success in a diverse and global environment by providing excellent instruction and a transformative learning experience for every student.</a:t>
            </a:r>
            <a:endParaRPr lang="en-US" sz="1400" dirty="0">
              <a:solidFill>
                <a:schemeClr val="bg1"/>
              </a:solidFill>
              <a:effectLst/>
              <a:latin typeface="Arial" charset="0"/>
              <a:ea typeface="Arial" charset="0"/>
              <a:cs typeface="Arial" charset="0"/>
            </a:endParaRPr>
          </a:p>
        </p:txBody>
      </p:sp>
      <p:pic>
        <p:nvPicPr>
          <p:cNvPr id="6" name="Picture 5"/>
          <p:cNvPicPr>
            <a:picLocks noChangeAspect="1"/>
          </p:cNvPicPr>
          <p:nvPr/>
        </p:nvPicPr>
        <p:blipFill rotWithShape="1">
          <a:blip r:embed="rId2"/>
          <a:srcRect l="1523" t="91" r="1523" b="-5171"/>
          <a:stretch/>
        </p:blipFill>
        <p:spPr>
          <a:xfrm rot="170334">
            <a:off x="2335600" y="1898718"/>
            <a:ext cx="6093071" cy="365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4683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6C88C0-94D9-42E9-B3A6-1C687512F072}" type="slidenum">
              <a:rPr lang="en-US" smtClean="0"/>
              <a:t>9</a:t>
            </a:fld>
            <a:endParaRPr lang="en-US" dirty="0"/>
          </a:p>
        </p:txBody>
      </p:sp>
      <p:sp>
        <p:nvSpPr>
          <p:cNvPr id="10" name="TextBox 9"/>
          <p:cNvSpPr txBox="1"/>
          <p:nvPr/>
        </p:nvSpPr>
        <p:spPr>
          <a:xfrm>
            <a:off x="1926853" y="1916290"/>
            <a:ext cx="6759193"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latin typeface="Arial" charset="0"/>
                <a:ea typeface="Arial" charset="0"/>
                <a:cs typeface="Arial" charset="0"/>
              </a:rPr>
              <a:t>The Business Week program provides opportunities for students to learn and apply business skills outside the classroom</a:t>
            </a:r>
          </a:p>
        </p:txBody>
      </p:sp>
      <p:pic>
        <p:nvPicPr>
          <p:cNvPr id="4" name="Picture 3"/>
          <p:cNvPicPr>
            <a:picLocks/>
          </p:cNvPicPr>
          <p:nvPr/>
        </p:nvPicPr>
        <p:blipFill rotWithShape="1">
          <a:blip r:embed="rId2"/>
          <a:srcRect l="3212" t="-1667" r="3212" b="20556"/>
          <a:stretch/>
        </p:blipFill>
        <p:spPr>
          <a:xfrm rot="21434587">
            <a:off x="2054902" y="2817496"/>
            <a:ext cx="6503094" cy="2670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1994453" y="453482"/>
            <a:ext cx="5329800" cy="11852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2379665" y="661660"/>
            <a:ext cx="4700103" cy="1287030"/>
          </a:xfrm>
          <a:prstGeom prst="rect">
            <a:avLst/>
          </a:prstGeom>
        </p:spPr>
      </p:pic>
      <p:sp>
        <p:nvSpPr>
          <p:cNvPr id="8" name="Rectangle 7">
            <a:extLst>
              <a:ext uri="{FF2B5EF4-FFF2-40B4-BE49-F238E27FC236}">
                <a16:creationId xmlns:a16="http://schemas.microsoft.com/office/drawing/2014/main" id="{B1FA3095-198D-A24F-9264-5DA74490894B}"/>
              </a:ext>
            </a:extLst>
          </p:cNvPr>
          <p:cNvSpPr/>
          <p:nvPr/>
        </p:nvSpPr>
        <p:spPr>
          <a:xfrm>
            <a:off x="122246" y="1262143"/>
            <a:ext cx="1527849" cy="3504164"/>
          </a:xfrm>
          <a:prstGeom prst="rect">
            <a:avLst/>
          </a:prstGeom>
        </p:spPr>
        <p:txBody>
          <a:bodyPr wrap="square">
            <a:spAutoFit/>
          </a:bodyPr>
          <a:lstStyle/>
          <a:p>
            <a:pPr>
              <a:lnSpc>
                <a:spcPct val="107000"/>
              </a:lnSpc>
              <a:spcAft>
                <a:spcPts val="800"/>
              </a:spcAft>
            </a:pPr>
            <a:r>
              <a:rPr lang="en-US" sz="2000" b="1" dirty="0">
                <a:solidFill>
                  <a:schemeClr val="bg1"/>
                </a:solidFill>
                <a:latin typeface="Arial" charset="0"/>
                <a:ea typeface="Arial" charset="0"/>
                <a:cs typeface="Arial" charset="0"/>
              </a:rPr>
              <a:t>Goal One</a:t>
            </a:r>
          </a:p>
          <a:p>
            <a:pPr>
              <a:lnSpc>
                <a:spcPct val="107000"/>
              </a:lnSpc>
              <a:spcAft>
                <a:spcPts val="800"/>
              </a:spcAft>
            </a:pPr>
            <a:r>
              <a:rPr lang="en-US" sz="1400" dirty="0">
                <a:solidFill>
                  <a:schemeClr val="bg1"/>
                </a:solidFill>
                <a:latin typeface="Arial" charset="0"/>
                <a:ea typeface="Arial" charset="0"/>
                <a:cs typeface="Arial" charset="0"/>
              </a:rPr>
              <a:t>Prepare students for success in a diverse and global environment by providing excellent instruction and a transformative learning experience for every student.</a:t>
            </a:r>
            <a:endParaRPr lang="en-US" sz="1400" dirty="0">
              <a:solidFill>
                <a:schemeClr val="bg1"/>
              </a:solidFill>
              <a:effectLst/>
              <a:latin typeface="Arial" charset="0"/>
              <a:ea typeface="Arial" charset="0"/>
              <a:cs typeface="Arial" charset="0"/>
            </a:endParaRPr>
          </a:p>
        </p:txBody>
      </p:sp>
    </p:spTree>
    <p:extLst>
      <p:ext uri="{BB962C8B-B14F-4D97-AF65-F5344CB8AC3E}">
        <p14:creationId xmlns:p14="http://schemas.microsoft.com/office/powerpoint/2010/main" val="3069057076"/>
      </p:ext>
    </p:extLst>
  </p:cSld>
  <p:clrMapOvr>
    <a:masterClrMapping/>
  </p:clrMapOvr>
</p:sld>
</file>

<file path=ppt/theme/theme1.xml><?xml version="1.0" encoding="utf-8"?>
<a:theme xmlns:a="http://schemas.openxmlformats.org/drawingml/2006/main" name="1_IllinoisState-Whit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llinoisState-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10220</TotalTime>
  <Words>1634</Words>
  <Application>Microsoft Office PowerPoint</Application>
  <PresentationFormat>On-screen Show (4:3)</PresentationFormat>
  <Paragraphs>570</Paragraphs>
  <Slides>42</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42</vt:i4>
      </vt:variant>
    </vt:vector>
  </HeadingPairs>
  <TitlesOfParts>
    <vt:vector size="52" baseType="lpstr">
      <vt:lpstr>Arial</vt:lpstr>
      <vt:lpstr>Arial Bold</vt:lpstr>
      <vt:lpstr>Brush Script Std</vt:lpstr>
      <vt:lpstr>Calibri</vt:lpstr>
      <vt:lpstr>Helvetica</vt:lpstr>
      <vt:lpstr>Symbol</vt:lpstr>
      <vt:lpstr>Times New Roman</vt:lpstr>
      <vt:lpstr>1_IllinoisState-White</vt:lpstr>
      <vt:lpstr>Office Theme</vt:lpstr>
      <vt:lpstr>IllinoisState-White</vt:lpstr>
      <vt:lpstr>PowerPoint Presentation</vt:lpstr>
      <vt:lpstr>Budget Presentation  College of Business  |  Illinois State University  |  March 26, 2019</vt:lpstr>
      <vt:lpstr>Budget Presentation</vt:lpstr>
      <vt:lpstr>PowerPoint Presentation</vt:lpstr>
      <vt:lpstr>PowerPoint Presentation</vt:lpstr>
      <vt:lpstr>PowerPoint Presentation</vt:lpstr>
      <vt:lpstr>FY19  Accomplishments and Productivity</vt:lpstr>
      <vt:lpstr>COBEC College of Business Executive Council</vt:lpstr>
      <vt:lpstr>PowerPoint Presentation</vt:lpstr>
      <vt:lpstr>PowerPoint Presentation</vt:lpstr>
      <vt:lpstr>Employ an excellent faculty and staff  who meet the needs of COB stakeholders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Measures of Productivity: * Enrollments</vt:lpstr>
      <vt:lpstr>PowerPoint Presentation</vt:lpstr>
      <vt:lpstr>PowerPoint Presentation</vt:lpstr>
      <vt:lpstr>PowerPoint Presentation</vt:lpstr>
      <vt:lpstr>PowerPoint Presentation</vt:lpstr>
      <vt:lpstr>Use of Additional Funds to Enhance Accomplishments and Productivity</vt:lpstr>
      <vt:lpstr>PowerPoint Presentation</vt:lpstr>
      <vt:lpstr>PowerPoint Presentation</vt:lpstr>
      <vt:lpstr>PowerPoint Presentation</vt:lpstr>
      <vt:lpstr>PowerPoint Presentation</vt:lpstr>
      <vt:lpstr>Our Future Goals  are aligned with    Educate • Connect • Elevate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Illinois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Mary Macin</dc:creator>
  <cp:lastModifiedBy>Witzig, Amy</cp:lastModifiedBy>
  <cp:revision>886</cp:revision>
  <cp:lastPrinted>2019-03-20T19:35:04Z</cp:lastPrinted>
  <dcterms:created xsi:type="dcterms:W3CDTF">2010-07-21T14:59:14Z</dcterms:created>
  <dcterms:modified xsi:type="dcterms:W3CDTF">2019-04-18T20:03:18Z</dcterms:modified>
</cp:coreProperties>
</file>