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7" r:id="rId3"/>
  </p:sldMasterIdLst>
  <p:notesMasterIdLst>
    <p:notesMasterId r:id="rId36"/>
  </p:notesMasterIdLst>
  <p:handoutMasterIdLst>
    <p:handoutMasterId r:id="rId37"/>
  </p:handoutMasterIdLst>
  <p:sldIdLst>
    <p:sldId id="410" r:id="rId4"/>
    <p:sldId id="265" r:id="rId5"/>
    <p:sldId id="308" r:id="rId6"/>
    <p:sldId id="324" r:id="rId7"/>
    <p:sldId id="268" r:id="rId8"/>
    <p:sldId id="404" r:id="rId9"/>
    <p:sldId id="399" r:id="rId10"/>
    <p:sldId id="406" r:id="rId11"/>
    <p:sldId id="396" r:id="rId12"/>
    <p:sldId id="411" r:id="rId13"/>
    <p:sldId id="413" r:id="rId14"/>
    <p:sldId id="305" r:id="rId15"/>
    <p:sldId id="318" r:id="rId16"/>
    <p:sldId id="316" r:id="rId17"/>
    <p:sldId id="303" r:id="rId18"/>
    <p:sldId id="393" r:id="rId19"/>
    <p:sldId id="307" r:id="rId20"/>
    <p:sldId id="332" r:id="rId21"/>
    <p:sldId id="329" r:id="rId22"/>
    <p:sldId id="266" r:id="rId23"/>
    <p:sldId id="269" r:id="rId24"/>
    <p:sldId id="334" r:id="rId25"/>
    <p:sldId id="283" r:id="rId26"/>
    <p:sldId id="333" r:id="rId27"/>
    <p:sldId id="323" r:id="rId28"/>
    <p:sldId id="330" r:id="rId29"/>
    <p:sldId id="270" r:id="rId30"/>
    <p:sldId id="392" r:id="rId31"/>
    <p:sldId id="414" r:id="rId32"/>
    <p:sldId id="285" r:id="rId33"/>
    <p:sldId id="294" r:id="rId34"/>
    <p:sldId id="412" r:id="rId35"/>
  </p:sldIdLst>
  <p:sldSz cx="13716000" cy="7716838"/>
  <p:notesSz cx="7010400" cy="9296400"/>
  <p:defaultTextStyle>
    <a:defPPr>
      <a:defRPr lang="en-US"/>
    </a:defPPr>
    <a:lvl1pPr marL="0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2328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4656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6984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9312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61640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73968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86296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98624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1">
          <p15:clr>
            <a:srgbClr val="A4A3A4"/>
          </p15:clr>
        </p15:guide>
        <p15:guide id="2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dner, Kevin" initials="LK" lastIdx="6" clrIdx="0">
    <p:extLst>
      <p:ext uri="{19B8F6BF-5375-455C-9EA6-DF929625EA0E}">
        <p15:presenceInfo xmlns:p15="http://schemas.microsoft.com/office/powerpoint/2012/main" userId="S-1-5-21-1275210071-1715567821-682003330-1153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6633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81639" autoAdjust="0"/>
  </p:normalViewPr>
  <p:slideViewPr>
    <p:cSldViewPr snapToGrid="0" snapToObjects="1">
      <p:cViewPr varScale="1">
        <p:scale>
          <a:sx n="49" d="100"/>
          <a:sy n="49" d="100"/>
        </p:scale>
        <p:origin x="1080" y="48"/>
      </p:cViewPr>
      <p:guideLst>
        <p:guide orient="horz" pos="2431"/>
        <p:guide pos="4320"/>
      </p:guideLst>
    </p:cSldViewPr>
  </p:slideViewPr>
  <p:outlineViewPr>
    <p:cViewPr>
      <p:scale>
        <a:sx n="33" d="100"/>
        <a:sy n="33" d="100"/>
      </p:scale>
      <p:origin x="0" y="-1745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6888"/>
    </p:cViewPr>
  </p:sorterViewPr>
  <p:notesViewPr>
    <p:cSldViewPr snapToGrid="0" snapToObjects="1">
      <p:cViewPr varScale="1">
        <p:scale>
          <a:sx n="91" d="100"/>
          <a:sy n="91" d="100"/>
        </p:scale>
        <p:origin x="375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66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0">
                <a:solidFill>
                  <a:srgbClr val="FF0000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82</c:v>
                </c:pt>
                <c:pt idx="2">
                  <c:v>84</c:v>
                </c:pt>
                <c:pt idx="3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F8-4FF6-B315-78AAF619A4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F8-4FF6-B315-78AAF619A44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F8-4FF6-B315-78AAF619A4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7074584"/>
        <c:axId val="597074912"/>
      </c:lineChart>
      <c:catAx>
        <c:axId val="597074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7074912"/>
        <c:crosses val="autoZero"/>
        <c:auto val="1"/>
        <c:lblAlgn val="ctr"/>
        <c:lblOffset val="100"/>
        <c:noMultiLvlLbl val="0"/>
      </c:catAx>
      <c:valAx>
        <c:axId val="597074912"/>
        <c:scaling>
          <c:orientation val="minMax"/>
          <c:min val="70"/>
        </c:scaling>
        <c:delete val="0"/>
        <c:axPos val="l"/>
        <c:majorGridlines>
          <c:spPr>
            <a:ln w="349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7074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6991957096951"/>
          <c:y val="5.9871410250647683E-2"/>
          <c:w val="0.84071803883939933"/>
          <c:h val="0.8283209216076874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66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0">
                <a:solidFill>
                  <a:srgbClr val="FF0000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2897</c:v>
                </c:pt>
                <c:pt idx="1">
                  <c:v>2836</c:v>
                </c:pt>
                <c:pt idx="2">
                  <c:v>2786</c:v>
                </c:pt>
                <c:pt idx="3">
                  <c:v>2937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F8-4FF6-B315-78AAF619A4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F8-4FF6-B315-78AAF619A44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F8-4FF6-B315-78AAF619A4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7074584"/>
        <c:axId val="597074912"/>
      </c:lineChart>
      <c:catAx>
        <c:axId val="597074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7074912"/>
        <c:crosses val="autoZero"/>
        <c:auto val="1"/>
        <c:lblAlgn val="ctr"/>
        <c:lblOffset val="100"/>
        <c:noMultiLvlLbl val="0"/>
      </c:catAx>
      <c:valAx>
        <c:axId val="597074912"/>
        <c:scaling>
          <c:orientation val="minMax"/>
        </c:scaling>
        <c:delete val="0"/>
        <c:axPos val="l"/>
        <c:majorGridlines>
          <c:spPr>
            <a:ln w="349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7074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tint val="58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A-4DFB-BBE4-FC673C682E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4A-4DFB-BBE4-FC673C682E7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shade val="86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4A-4DFB-BBE4-FC673C682E7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shade val="58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4-E34A-4DFB-BBE4-FC673C682E7F}"/>
              </c:ext>
            </c:extLst>
          </c:dPt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4A-4DFB-BBE4-FC673C682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61354096"/>
        <c:axId val="861352128"/>
        <c:axId val="0"/>
      </c:bar3DChart>
      <c:catAx>
        <c:axId val="86135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1352128"/>
        <c:crosses val="autoZero"/>
        <c:auto val="1"/>
        <c:lblAlgn val="ctr"/>
        <c:lblOffset val="100"/>
        <c:noMultiLvlLbl val="0"/>
      </c:catAx>
      <c:valAx>
        <c:axId val="861352128"/>
        <c:scaling>
          <c:orientation val="minMax"/>
          <c:max val="450"/>
          <c:min val="300"/>
        </c:scaling>
        <c:delete val="0"/>
        <c:axPos val="l"/>
        <c:majorGridlines>
          <c:spPr>
            <a:ln w="381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1354096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F9662C-A36D-4EE8-971F-922A18F034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9728F-2EC2-4E45-9E17-36374161F2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1FCBA41-1BD5-4C58-A1A2-B42E196B617C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2D749-F461-4358-9FBC-46F8539722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F3D7D-4520-4345-AABA-9F92DA0CA8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768744-D4D5-4BF8-A79B-4F6A83AF4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51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2B01AD7-FA01-426A-BA9D-6C0708DC54E4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AF71050-ACCD-40BA-9249-51C040A60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68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217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11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40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34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75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37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29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36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35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80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59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10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49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45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67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887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2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46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82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10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1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44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301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71050-ACCD-40BA-9249-51C040A6008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14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9031"/>
            <a:ext cx="12344400" cy="1286140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8952CF4-A983-48A7-B709-B1C57AE5AB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5800" y="2138050"/>
            <a:ext cx="7968343" cy="728245"/>
          </a:xfrm>
        </p:spPr>
        <p:txBody>
          <a:bodyPr/>
          <a:lstStyle>
            <a:lvl1pPr marL="0" indent="0">
              <a:buNone/>
              <a:defRPr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F6A8CA-CD07-4AE0-8C02-A76917829C1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4914" y="2899495"/>
            <a:ext cx="12344400" cy="4089676"/>
          </a:xfrm>
        </p:spPr>
        <p:txBody>
          <a:bodyPr/>
          <a:lstStyle>
            <a:lvl1pPr marL="571500" indent="-571500"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  <a:effectLst/>
              </a:defRPr>
            </a:lvl1pPr>
            <a:lvl2pPr marL="612328" indent="0">
              <a:buNone/>
              <a:defRPr>
                <a:solidFill>
                  <a:schemeClr val="bg1"/>
                </a:solidFill>
              </a:defRPr>
            </a:lvl2pPr>
            <a:lvl3pPr marL="1224656" indent="0">
              <a:buNone/>
              <a:defRPr>
                <a:solidFill>
                  <a:schemeClr val="bg1"/>
                </a:solidFill>
              </a:defRPr>
            </a:lvl3pPr>
            <a:lvl4pPr marL="1836984" indent="0">
              <a:buNone/>
              <a:defRPr>
                <a:solidFill>
                  <a:schemeClr val="bg1"/>
                </a:solidFill>
              </a:defRPr>
            </a:lvl4pPr>
            <a:lvl5pPr marL="24493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224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9031"/>
            <a:ext cx="12344400" cy="12861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29800" y="6482954"/>
            <a:ext cx="3200400" cy="410850"/>
          </a:xfrm>
          <a:prstGeom prst="rect">
            <a:avLst/>
          </a:prstGeom>
        </p:spPr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16150" y="348330"/>
            <a:ext cx="4629150" cy="740780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348330"/>
            <a:ext cx="13658850" cy="74078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29800" y="6482954"/>
            <a:ext cx="3200400" cy="410850"/>
          </a:xfrm>
          <a:prstGeom prst="rect">
            <a:avLst/>
          </a:prstGeom>
        </p:spPr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92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 userDrawn="1"/>
        </p:nvSpPr>
        <p:spPr bwMode="auto">
          <a:xfrm>
            <a:off x="13257012" y="388362"/>
            <a:ext cx="458987" cy="92173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1172" y="2555297"/>
            <a:ext cx="7913657" cy="2463123"/>
          </a:xfrm>
        </p:spPr>
        <p:txBody>
          <a:bodyPr anchor="ctr" anchorCtr="0">
            <a:noAutofit/>
          </a:bodyPr>
          <a:lstStyle>
            <a:lvl1pPr algn="ctr">
              <a:lnSpc>
                <a:spcPct val="85000"/>
              </a:lnSpc>
              <a:defRPr sz="675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0142" y="5653221"/>
            <a:ext cx="7913657" cy="1184754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2250" b="0" i="1" baseline="0">
                <a:solidFill>
                  <a:schemeClr val="tx2"/>
                </a:solidFill>
                <a:latin typeface="+mn-lt"/>
              </a:defRPr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07380" y="7105208"/>
            <a:ext cx="1796200" cy="410850"/>
          </a:xfrm>
        </p:spPr>
        <p:txBody>
          <a:bodyPr/>
          <a:lstStyle>
            <a:lvl1pPr algn="l">
              <a:defRPr sz="1350">
                <a:solidFill>
                  <a:schemeClr val="tx2"/>
                </a:solidFill>
              </a:defRPr>
            </a:lvl1pPr>
          </a:lstStyle>
          <a:p>
            <a:fld id="{F35A1469-2D5F-4CF6-9A65-876A4BCDDACA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79450" y="7105208"/>
            <a:ext cx="5763018" cy="410850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r>
              <a:rPr lang="en-ZA"/>
              <a:t>Add a footer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257012" y="643803"/>
            <a:ext cx="458987" cy="41085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7AAC19ED-7CFA-4AF2-BE7E-6017F4B12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18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3257012" y="1338130"/>
            <a:ext cx="458987" cy="92173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5027" y="1286470"/>
            <a:ext cx="7913657" cy="4803574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8663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5028" y="6231448"/>
            <a:ext cx="7913657" cy="794813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250" b="0" i="1" baseline="0">
                <a:solidFill>
                  <a:schemeClr val="tx2"/>
                </a:solidFill>
              </a:defRPr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25027" y="7105208"/>
            <a:ext cx="1796200" cy="410850"/>
          </a:xfrm>
        </p:spPr>
        <p:txBody>
          <a:bodyPr/>
          <a:lstStyle>
            <a:lvl1pPr algn="l">
              <a:defRPr sz="1350">
                <a:solidFill>
                  <a:schemeClr val="tx2"/>
                </a:solidFill>
              </a:defRPr>
            </a:lvl1pPr>
          </a:lstStyle>
          <a:p>
            <a:fld id="{0CEE1DAB-B868-4EEB-BD54-B9BAB6F58361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5666" y="7105208"/>
            <a:ext cx="5763018" cy="410850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r>
              <a:rPr lang="en-ZA" dirty="0"/>
              <a:t>Add a footer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257012" y="1593572"/>
            <a:ext cx="458987" cy="41085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7AAC19ED-7CFA-4AF2-BE7E-6017F4B12C9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870587" y="1414754"/>
            <a:ext cx="0" cy="6302084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123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88A9-102E-4111-86E0-D51E9CB704AA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94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629767"/>
            <a:ext cx="4313144" cy="25641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BD67-B37A-4DEF-9054-A91A6B18355E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FBAD01-7A3E-42FB-9A1E-EAF5F97616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1" y="3354681"/>
            <a:ext cx="2100263" cy="31831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983FCBB-03A1-486A-BDE2-92BD88EA0F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70131" y="3354681"/>
            <a:ext cx="2100263" cy="31831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265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3432B8B-A85D-47CE-98BC-3DF0B2F26AF4}"/>
              </a:ext>
            </a:extLst>
          </p:cNvPr>
          <p:cNvSpPr/>
          <p:nvPr userDrawn="1"/>
        </p:nvSpPr>
        <p:spPr>
          <a:xfrm>
            <a:off x="0" y="0"/>
            <a:ext cx="6858000" cy="77168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2325" y="485816"/>
            <a:ext cx="5743575" cy="77037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74900" y="1652195"/>
            <a:ext cx="5435622" cy="4349099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35B7-901B-460F-BE63-E630BF7AD92D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77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AC8F6D-0687-481A-9761-11AB8A79722C}"/>
              </a:ext>
            </a:extLst>
          </p:cNvPr>
          <p:cNvSpPr/>
          <p:nvPr userDrawn="1"/>
        </p:nvSpPr>
        <p:spPr>
          <a:xfrm>
            <a:off x="1" y="2"/>
            <a:ext cx="13715999" cy="17412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857250" y="343958"/>
            <a:ext cx="12001498" cy="1127957"/>
          </a:xfrm>
        </p:spPr>
        <p:txBody>
          <a:bodyPr anchor="ctr" anchorCtr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1C1E-44EC-4ED6-87AC-7B26C9BC7568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FBAD01-7A3E-42FB-9A1E-EAF5F97616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49" y="2749534"/>
            <a:ext cx="3766500" cy="2578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reeform 6" title="Page Number Shape">
            <a:extLst>
              <a:ext uri="{FF2B5EF4-FFF2-40B4-BE49-F238E27FC236}">
                <a16:creationId xmlns:a16="http://schemas.microsoft.com/office/drawing/2014/main" id="{0370AA61-B230-4320-8591-17B9EA527174}"/>
              </a:ext>
            </a:extLst>
          </p:cNvPr>
          <p:cNvSpPr/>
          <p:nvPr userDrawn="1"/>
        </p:nvSpPr>
        <p:spPr bwMode="auto">
          <a:xfrm>
            <a:off x="13266656" y="401121"/>
            <a:ext cx="458987" cy="92173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AC19ED-7CFA-4AF2-BE7E-6017F4B12C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AF3C3132-3E24-455C-9341-F3767C087D5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74749" y="2749534"/>
            <a:ext cx="3766500" cy="2578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A783413-0A31-4F6C-B545-866183ABB0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92249" y="2749534"/>
            <a:ext cx="3766500" cy="2578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724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 bwMode="grayWhite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8E5ED0-7922-414F-9B0F-CA82F0A3C660}"/>
              </a:ext>
            </a:extLst>
          </p:cNvPr>
          <p:cNvSpPr/>
          <p:nvPr userDrawn="1"/>
        </p:nvSpPr>
        <p:spPr>
          <a:xfrm>
            <a:off x="0" y="1733228"/>
            <a:ext cx="13716000" cy="5306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C8F6D-0687-481A-9761-11AB8A79722C}"/>
              </a:ext>
            </a:extLst>
          </p:cNvPr>
          <p:cNvSpPr/>
          <p:nvPr userDrawn="1"/>
        </p:nvSpPr>
        <p:spPr>
          <a:xfrm>
            <a:off x="1" y="2"/>
            <a:ext cx="13715999" cy="17412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2142" y="7105208"/>
            <a:ext cx="4291713" cy="410850"/>
          </a:xfrm>
        </p:spPr>
        <p:txBody>
          <a:bodyPr/>
          <a:lstStyle/>
          <a:p>
            <a:fld id="{4AE13B8D-7A39-483F-9092-AB66B2338492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FBAD01-7A3E-42FB-9A1E-EAF5F97616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49" y="3235409"/>
            <a:ext cx="3766500" cy="2578666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reeform 6" title="Page Number Shape">
            <a:extLst>
              <a:ext uri="{FF2B5EF4-FFF2-40B4-BE49-F238E27FC236}">
                <a16:creationId xmlns:a16="http://schemas.microsoft.com/office/drawing/2014/main" id="{0370AA61-B230-4320-8591-17B9EA527174}"/>
              </a:ext>
            </a:extLst>
          </p:cNvPr>
          <p:cNvSpPr/>
          <p:nvPr userDrawn="1"/>
        </p:nvSpPr>
        <p:spPr bwMode="auto">
          <a:xfrm>
            <a:off x="13266656" y="401121"/>
            <a:ext cx="458987" cy="92173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AC19ED-7CFA-4AF2-BE7E-6017F4B12C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A783413-0A31-4F6C-B545-866183ABB0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92249" y="3235409"/>
            <a:ext cx="3766500" cy="2578666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4C76CE-242A-40DC-B9BA-9F6CD2FEB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857250" y="315378"/>
            <a:ext cx="12011142" cy="1127957"/>
          </a:xfrm>
        </p:spPr>
        <p:txBody>
          <a:bodyPr anchor="ctr" anchorCtr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357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0" y="397036"/>
            <a:ext cx="12001498" cy="1127957"/>
          </a:xfr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54815" y="1727103"/>
            <a:ext cx="2903932" cy="4810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421F-7852-47A7-8672-3F4B3DC607FF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FBAD01-7A3E-42FB-9A1E-EAF5F97616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1727103"/>
            <a:ext cx="8808244" cy="4810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18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32858"/>
            <a:ext cx="13716000" cy="2569028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>
              <a:defRPr sz="8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372875"/>
            <a:ext cx="9601200" cy="19720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12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4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6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9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61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7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86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9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8252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right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768376-ED37-468E-9A28-4A8C73222CFB}"/>
              </a:ext>
            </a:extLst>
          </p:cNvPr>
          <p:cNvSpPr/>
          <p:nvPr userDrawn="1"/>
        </p:nvSpPr>
        <p:spPr>
          <a:xfrm>
            <a:off x="5921592" y="0"/>
            <a:ext cx="7794408" cy="7716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E990-BAB9-4562-95E3-50660C2796F3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DEDD3AEB-5731-4BFB-B455-2CAA76BB8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3032" y="403560"/>
            <a:ext cx="6193631" cy="6634428"/>
          </a:xfrm>
        </p:spPr>
        <p:txBody>
          <a:bodyPr anchor="ctr" anchorCtr="0">
            <a:normAutofit/>
          </a:bodyPr>
          <a:lstStyle>
            <a:lvl1pPr>
              <a:defRPr sz="3150"/>
            </a:lvl1pPr>
          </a:lstStyle>
          <a:p>
            <a:pPr marL="0" lvl="0" indent="0">
              <a:lnSpc>
                <a:spcPct val="100000"/>
              </a:lnSpc>
              <a:spcAft>
                <a:spcPts val="2700"/>
              </a:spcAft>
              <a:buNone/>
            </a:pPr>
            <a:r>
              <a:rPr lang="en-US" sz="3600">
                <a:cs typeface="Segoe UI" panose="020B0502040204020203" pitchFamily="34" charset="0"/>
              </a:rPr>
              <a:t>Edit Master text styles</a:t>
            </a:r>
          </a:p>
        </p:txBody>
      </p:sp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F054F317-CFFE-48EF-91D4-872C9FE7043D}"/>
              </a:ext>
            </a:extLst>
          </p:cNvPr>
          <p:cNvSpPr/>
          <p:nvPr userDrawn="1"/>
        </p:nvSpPr>
        <p:spPr bwMode="auto">
          <a:xfrm>
            <a:off x="13267550" y="405271"/>
            <a:ext cx="458987" cy="92173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D58896D-DB7B-49E4-87EC-67CEAB2EF5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016" y="617518"/>
            <a:ext cx="4313144" cy="55727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35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0054D9-7800-4106-9C2D-E383D9D6A16D}"/>
              </a:ext>
            </a:extLst>
          </p:cNvPr>
          <p:cNvSpPr/>
          <p:nvPr userDrawn="1"/>
        </p:nvSpPr>
        <p:spPr>
          <a:xfrm>
            <a:off x="7764603" y="0"/>
            <a:ext cx="5955030" cy="77168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BBCD-CBA1-4D0B-806D-FC14D8656200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FBAD01-7A3E-42FB-9A1E-EAF5F97616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89991" y="775036"/>
            <a:ext cx="6464673" cy="5877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8115300" y="315378"/>
            <a:ext cx="5221132" cy="2697864"/>
          </a:xfrm>
        </p:spPr>
        <p:txBody>
          <a:bodyPr anchor="ctr" anchorCtr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reeform 6" title="Page Number Shape">
            <a:extLst>
              <a:ext uri="{FF2B5EF4-FFF2-40B4-BE49-F238E27FC236}">
                <a16:creationId xmlns:a16="http://schemas.microsoft.com/office/drawing/2014/main" id="{B162E9BD-1CEB-41D5-8DEB-7C5EDF3B01C3}"/>
              </a:ext>
            </a:extLst>
          </p:cNvPr>
          <p:cNvSpPr/>
          <p:nvPr userDrawn="1"/>
        </p:nvSpPr>
        <p:spPr bwMode="auto">
          <a:xfrm>
            <a:off x="13266656" y="401121"/>
            <a:ext cx="458987" cy="92173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02089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0" y="627636"/>
            <a:ext cx="4310253" cy="557670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9300" y="627952"/>
            <a:ext cx="7026021" cy="1028912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7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9300" y="1717858"/>
            <a:ext cx="7026021" cy="1975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9300" y="4164286"/>
            <a:ext cx="7029450" cy="1028912"/>
          </a:xfrm>
        </p:spPr>
        <p:txBody>
          <a:bodyPr anchor="b">
            <a:normAutofit/>
          </a:bodyPr>
          <a:lstStyle>
            <a:lvl1pPr marL="0" indent="0">
              <a:buNone/>
              <a:defRPr sz="27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9300" y="5254192"/>
            <a:ext cx="7026021" cy="1975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37-5C9D-4B1A-9C56-1C544AB8146E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45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0" y="627636"/>
            <a:ext cx="4310253" cy="557670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37-5C9D-4B1A-9C56-1C544AB8146E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651A72-6E17-4CF4-8218-285FCAC88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9300" y="627636"/>
            <a:ext cx="7029450" cy="25969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2A31231-1080-4CC0-9896-EF779EE27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0762" y="3320096"/>
            <a:ext cx="6962264" cy="2884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8702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0" y="627636"/>
            <a:ext cx="4310253" cy="557670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37-5C9D-4B1A-9C56-1C544AB8146E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51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F2D3B-BB2C-4EA8-8616-6D874F8BB777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80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0" y="625042"/>
            <a:ext cx="4318623" cy="2161595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9300" y="634796"/>
            <a:ext cx="7029450" cy="6326776"/>
          </a:xfrm>
        </p:spPr>
        <p:txBody>
          <a:bodyPr/>
          <a:lstStyle>
            <a:lvl1pPr>
              <a:lnSpc>
                <a:spcPct val="112000"/>
              </a:lnSpc>
              <a:defRPr sz="2250"/>
            </a:lvl1pPr>
            <a:lvl2pPr>
              <a:lnSpc>
                <a:spcPct val="112000"/>
              </a:lnSpc>
              <a:defRPr sz="2025"/>
            </a:lvl2pPr>
            <a:lvl3pPr>
              <a:lnSpc>
                <a:spcPct val="112000"/>
              </a:lnSpc>
              <a:defRPr sz="1800"/>
            </a:lvl3pPr>
            <a:lvl4pPr>
              <a:lnSpc>
                <a:spcPct val="112000"/>
              </a:lnSpc>
              <a:defRPr sz="1575"/>
            </a:lvl4pPr>
            <a:lvl5pPr>
              <a:lnSpc>
                <a:spcPct val="112000"/>
              </a:lnSpc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949809"/>
            <a:ext cx="4318623" cy="3645229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E975-0B6B-4B58-A4AA-C8F33B87478E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84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0" y="625042"/>
            <a:ext cx="4318623" cy="2161595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949809"/>
            <a:ext cx="4318623" cy="3645229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E975-0B6B-4B58-A4AA-C8F33B87478E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3A5F786-D848-499D-B37D-96CF11DE9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1086" y="625044"/>
            <a:ext cx="7027664" cy="5969995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04120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9031"/>
            <a:ext cx="12344400" cy="1286140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8952CF4-A983-48A7-B709-B1C57AE5AB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5800" y="2138050"/>
            <a:ext cx="7968343" cy="728245"/>
          </a:xfrm>
        </p:spPr>
        <p:txBody>
          <a:bodyPr/>
          <a:lstStyle>
            <a:lvl1pPr marL="0" indent="0">
              <a:buNone/>
              <a:defRPr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F6A8CA-CD07-4AE0-8C02-A76917829C1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4914" y="2899495"/>
            <a:ext cx="12344400" cy="4089676"/>
          </a:xfrm>
        </p:spPr>
        <p:txBody>
          <a:bodyPr/>
          <a:lstStyle>
            <a:lvl1pPr marL="571500" indent="-571500"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  <a:effectLst/>
              </a:defRPr>
            </a:lvl1pPr>
            <a:lvl2pPr marL="612328" indent="0">
              <a:buNone/>
              <a:defRPr>
                <a:solidFill>
                  <a:schemeClr val="bg1"/>
                </a:solidFill>
              </a:defRPr>
            </a:lvl2pPr>
            <a:lvl3pPr marL="1224656" indent="0">
              <a:buNone/>
              <a:defRPr>
                <a:solidFill>
                  <a:schemeClr val="bg1"/>
                </a:solidFill>
              </a:defRPr>
            </a:lvl3pPr>
            <a:lvl4pPr marL="1836984" indent="0">
              <a:buNone/>
              <a:defRPr>
                <a:solidFill>
                  <a:schemeClr val="bg1"/>
                </a:solidFill>
              </a:defRPr>
            </a:lvl4pPr>
            <a:lvl5pPr marL="24493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224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32858"/>
            <a:ext cx="13716000" cy="2569028"/>
          </a:xfrm>
          <a:prstGeom prst="rect">
            <a:avLst/>
          </a:prstGeom>
          <a:solidFill>
            <a:srgbClr val="C00000"/>
          </a:solidFill>
        </p:spPr>
        <p:txBody>
          <a:bodyPr>
            <a:normAutofit/>
          </a:bodyPr>
          <a:lstStyle>
            <a:lvl1pPr>
              <a:defRPr sz="8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372875"/>
            <a:ext cx="9601200" cy="19720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12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4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6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9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61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7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86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9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825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9D60CBE-6471-444D-B678-3877BDAE0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9900" y="4412456"/>
            <a:ext cx="7696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sz="4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D6A3CE7-0B9A-4BCE-B416-FD61CCD01870}"/>
              </a:ext>
            </a:extLst>
          </p:cNvPr>
          <p:cNvSpPr txBox="1">
            <a:spLocks/>
          </p:cNvSpPr>
          <p:nvPr userDrawn="1"/>
        </p:nvSpPr>
        <p:spPr>
          <a:xfrm>
            <a:off x="0" y="1545772"/>
            <a:ext cx="13716000" cy="2623458"/>
          </a:xfrm>
          <a:prstGeom prst="rect">
            <a:avLst/>
          </a:prstGeom>
        </p:spPr>
        <p:txBody>
          <a:bodyPr vert="horz" lIns="122466" tIns="61233" rIns="122466" bIns="61233" rtlCol="0">
            <a:normAutofit/>
          </a:bodyPr>
          <a:lstStyle>
            <a:lvl1pPr marL="0" indent="0" algn="ctr" defTabSz="612328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95033" indent="-382705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082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3148" indent="-306164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5476" indent="-306164" algn="l" defTabSz="61232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67804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132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46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88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/>
          </a:p>
          <a:p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F3A4493-217B-4B30-9D4E-832D30B545D8}"/>
              </a:ext>
            </a:extLst>
          </p:cNvPr>
          <p:cNvSpPr txBox="1">
            <a:spLocks/>
          </p:cNvSpPr>
          <p:nvPr userDrawn="1"/>
        </p:nvSpPr>
        <p:spPr>
          <a:xfrm>
            <a:off x="1001485" y="1545772"/>
            <a:ext cx="11691257" cy="2616314"/>
          </a:xfrm>
          <a:prstGeom prst="rect">
            <a:avLst/>
          </a:prstGeom>
        </p:spPr>
        <p:txBody>
          <a:bodyPr vert="horz" lIns="122466" tIns="61233" rIns="122466" bIns="61233" rtlCol="0">
            <a:normAutofit/>
          </a:bodyPr>
          <a:lstStyle>
            <a:lvl1pPr marL="0" indent="0" algn="ctr" defTabSz="612328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95033" indent="-382705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082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3148" indent="-306164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5476" indent="-306164" algn="l" defTabSz="61232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67804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132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46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88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99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9D60CBE-6471-444D-B678-3877BDAE0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9900" y="4412456"/>
            <a:ext cx="7696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sz="4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D6A3CE7-0B9A-4BCE-B416-FD61CCD01870}"/>
              </a:ext>
            </a:extLst>
          </p:cNvPr>
          <p:cNvSpPr txBox="1">
            <a:spLocks/>
          </p:cNvSpPr>
          <p:nvPr userDrawn="1"/>
        </p:nvSpPr>
        <p:spPr>
          <a:xfrm>
            <a:off x="0" y="1545772"/>
            <a:ext cx="13716000" cy="2623458"/>
          </a:xfrm>
          <a:prstGeom prst="rect">
            <a:avLst/>
          </a:prstGeom>
        </p:spPr>
        <p:txBody>
          <a:bodyPr vert="horz" lIns="122466" tIns="61233" rIns="122466" bIns="61233" rtlCol="0">
            <a:normAutofit/>
          </a:bodyPr>
          <a:lstStyle>
            <a:lvl1pPr marL="0" indent="0" algn="ctr" defTabSz="612328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95033" indent="-382705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082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3148" indent="-306164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5476" indent="-306164" algn="l" defTabSz="61232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67804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132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46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88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/>
          </a:p>
          <a:p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F3A4493-217B-4B30-9D4E-832D30B545D8}"/>
              </a:ext>
            </a:extLst>
          </p:cNvPr>
          <p:cNvSpPr txBox="1">
            <a:spLocks/>
          </p:cNvSpPr>
          <p:nvPr userDrawn="1"/>
        </p:nvSpPr>
        <p:spPr>
          <a:xfrm>
            <a:off x="1001485" y="1545772"/>
            <a:ext cx="11691257" cy="2616314"/>
          </a:xfrm>
          <a:prstGeom prst="rect">
            <a:avLst/>
          </a:prstGeom>
        </p:spPr>
        <p:txBody>
          <a:bodyPr vert="horz" lIns="122466" tIns="61233" rIns="122466" bIns="61233" rtlCol="0">
            <a:normAutofit/>
          </a:bodyPr>
          <a:lstStyle>
            <a:lvl1pPr marL="0" indent="0" algn="ctr" defTabSz="612328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95033" indent="-382705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082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3148" indent="-306164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5476" indent="-306164" algn="l" defTabSz="61232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67804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132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46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88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99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9031"/>
            <a:ext cx="12344400" cy="12861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025670"/>
            <a:ext cx="9144000" cy="5730467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34658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9031"/>
            <a:ext cx="12344400" cy="1286140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27358"/>
            <a:ext cx="6060282" cy="719880"/>
          </a:xfrm>
        </p:spPr>
        <p:txBody>
          <a:bodyPr anchor="b"/>
          <a:lstStyle>
            <a:lvl1pPr marL="0" indent="0">
              <a:buNone/>
              <a:defRPr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612328" indent="0">
              <a:buNone/>
              <a:defRPr sz="2700" b="1"/>
            </a:lvl2pPr>
            <a:lvl3pPr marL="1224656" indent="0">
              <a:buNone/>
              <a:defRPr sz="2400" b="1"/>
            </a:lvl3pPr>
            <a:lvl4pPr marL="1836984" indent="0">
              <a:buNone/>
              <a:defRPr sz="2100" b="1"/>
            </a:lvl4pPr>
            <a:lvl5pPr marL="2449312" indent="0">
              <a:buNone/>
              <a:defRPr sz="2100" b="1"/>
            </a:lvl5pPr>
            <a:lvl6pPr marL="3061640" indent="0">
              <a:buNone/>
              <a:defRPr sz="2100" b="1"/>
            </a:lvl6pPr>
            <a:lvl7pPr marL="3673968" indent="0">
              <a:buNone/>
              <a:defRPr sz="2100" b="1"/>
            </a:lvl7pPr>
            <a:lvl8pPr marL="4286296" indent="0">
              <a:buNone/>
              <a:defRPr sz="2100" b="1"/>
            </a:lvl8pPr>
            <a:lvl9pPr marL="4898624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47238"/>
            <a:ext cx="6060282" cy="444611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7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2100">
                <a:solidFill>
                  <a:schemeClr val="bg1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1727358"/>
            <a:ext cx="6062663" cy="719880"/>
          </a:xfrm>
        </p:spPr>
        <p:txBody>
          <a:bodyPr anchor="b"/>
          <a:lstStyle>
            <a:lvl1pPr marL="0" indent="0">
              <a:buNone/>
              <a:defRPr sz="3200" b="1">
                <a:solidFill>
                  <a:srgbClr val="FFC000"/>
                </a:solidFill>
              </a:defRPr>
            </a:lvl1pPr>
            <a:lvl2pPr marL="612328" indent="0">
              <a:buNone/>
              <a:defRPr sz="2700" b="1"/>
            </a:lvl2pPr>
            <a:lvl3pPr marL="1224656" indent="0">
              <a:buNone/>
              <a:defRPr sz="2400" b="1"/>
            </a:lvl3pPr>
            <a:lvl4pPr marL="1836984" indent="0">
              <a:buNone/>
              <a:defRPr sz="2100" b="1"/>
            </a:lvl4pPr>
            <a:lvl5pPr marL="2449312" indent="0">
              <a:buNone/>
              <a:defRPr sz="2100" b="1"/>
            </a:lvl5pPr>
            <a:lvl6pPr marL="3061640" indent="0">
              <a:buNone/>
              <a:defRPr sz="2100" b="1"/>
            </a:lvl6pPr>
            <a:lvl7pPr marL="3673968" indent="0">
              <a:buNone/>
              <a:defRPr sz="2100" b="1"/>
            </a:lvl7pPr>
            <a:lvl8pPr marL="4286296" indent="0">
              <a:buNone/>
              <a:defRPr sz="2100" b="1"/>
            </a:lvl8pPr>
            <a:lvl9pPr marL="4898624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447238"/>
            <a:ext cx="6062663" cy="444611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7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2100">
                <a:solidFill>
                  <a:schemeClr val="bg1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829800" y="6482954"/>
            <a:ext cx="3200400" cy="410850"/>
          </a:xfrm>
          <a:prstGeom prst="rect">
            <a:avLst/>
          </a:prstGeom>
        </p:spPr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88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066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829800" y="6482954"/>
            <a:ext cx="3200400" cy="410850"/>
          </a:xfrm>
          <a:prstGeom prst="rect">
            <a:avLst/>
          </a:prstGeom>
        </p:spPr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97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07245"/>
            <a:ext cx="4512470" cy="1307575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307245"/>
            <a:ext cx="7667625" cy="6586107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614820"/>
            <a:ext cx="4512470" cy="5278532"/>
          </a:xfrm>
        </p:spPr>
        <p:txBody>
          <a:bodyPr/>
          <a:lstStyle>
            <a:lvl1pPr marL="0" indent="0">
              <a:buNone/>
              <a:defRPr sz="1900"/>
            </a:lvl1pPr>
            <a:lvl2pPr marL="612328" indent="0">
              <a:buNone/>
              <a:defRPr sz="1600"/>
            </a:lvl2pPr>
            <a:lvl3pPr marL="1224656" indent="0">
              <a:buNone/>
              <a:defRPr sz="1300"/>
            </a:lvl3pPr>
            <a:lvl4pPr marL="1836984" indent="0">
              <a:buNone/>
              <a:defRPr sz="1200"/>
            </a:lvl4pPr>
            <a:lvl5pPr marL="2449312" indent="0">
              <a:buNone/>
              <a:defRPr sz="1200"/>
            </a:lvl5pPr>
            <a:lvl6pPr marL="3061640" indent="0">
              <a:buNone/>
              <a:defRPr sz="1200"/>
            </a:lvl6pPr>
            <a:lvl7pPr marL="3673968" indent="0">
              <a:buNone/>
              <a:defRPr sz="1200"/>
            </a:lvl7pPr>
            <a:lvl8pPr marL="4286296" indent="0">
              <a:buNone/>
              <a:defRPr sz="1200"/>
            </a:lvl8pPr>
            <a:lvl9pPr marL="489862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29800" y="6482954"/>
            <a:ext cx="3200400" cy="410850"/>
          </a:xfrm>
          <a:prstGeom prst="rect">
            <a:avLst/>
          </a:prstGeom>
        </p:spPr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09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5401787"/>
            <a:ext cx="8229600" cy="63771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689514"/>
            <a:ext cx="8229600" cy="4630103"/>
          </a:xfrm>
        </p:spPr>
        <p:txBody>
          <a:bodyPr/>
          <a:lstStyle>
            <a:lvl1pPr marL="0" indent="0">
              <a:buNone/>
              <a:defRPr sz="4300"/>
            </a:lvl1pPr>
            <a:lvl2pPr marL="612328" indent="0">
              <a:buNone/>
              <a:defRPr sz="3800"/>
            </a:lvl2pPr>
            <a:lvl3pPr marL="1224656" indent="0">
              <a:buNone/>
              <a:defRPr sz="3200"/>
            </a:lvl3pPr>
            <a:lvl4pPr marL="1836984" indent="0">
              <a:buNone/>
              <a:defRPr sz="2700"/>
            </a:lvl4pPr>
            <a:lvl5pPr marL="2449312" indent="0">
              <a:buNone/>
              <a:defRPr sz="2700"/>
            </a:lvl5pPr>
            <a:lvl6pPr marL="3061640" indent="0">
              <a:buNone/>
              <a:defRPr sz="2700"/>
            </a:lvl6pPr>
            <a:lvl7pPr marL="3673968" indent="0">
              <a:buNone/>
              <a:defRPr sz="2700"/>
            </a:lvl7pPr>
            <a:lvl8pPr marL="4286296" indent="0">
              <a:buNone/>
              <a:defRPr sz="2700"/>
            </a:lvl8pPr>
            <a:lvl9pPr marL="4898624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6039498"/>
            <a:ext cx="8229600" cy="905656"/>
          </a:xfrm>
        </p:spPr>
        <p:txBody>
          <a:bodyPr/>
          <a:lstStyle>
            <a:lvl1pPr marL="0" indent="0">
              <a:buNone/>
              <a:defRPr sz="1900"/>
            </a:lvl1pPr>
            <a:lvl2pPr marL="612328" indent="0">
              <a:buNone/>
              <a:defRPr sz="1600"/>
            </a:lvl2pPr>
            <a:lvl3pPr marL="1224656" indent="0">
              <a:buNone/>
              <a:defRPr sz="1300"/>
            </a:lvl3pPr>
            <a:lvl4pPr marL="1836984" indent="0">
              <a:buNone/>
              <a:defRPr sz="1200"/>
            </a:lvl4pPr>
            <a:lvl5pPr marL="2449312" indent="0">
              <a:buNone/>
              <a:defRPr sz="1200"/>
            </a:lvl5pPr>
            <a:lvl6pPr marL="3061640" indent="0">
              <a:buNone/>
              <a:defRPr sz="1200"/>
            </a:lvl6pPr>
            <a:lvl7pPr marL="3673968" indent="0">
              <a:buNone/>
              <a:defRPr sz="1200"/>
            </a:lvl7pPr>
            <a:lvl8pPr marL="4286296" indent="0">
              <a:buNone/>
              <a:defRPr sz="1200"/>
            </a:lvl8pPr>
            <a:lvl9pPr marL="489862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29800" y="6482954"/>
            <a:ext cx="3200400" cy="410850"/>
          </a:xfrm>
          <a:prstGeom prst="rect">
            <a:avLst/>
          </a:prstGeom>
        </p:spPr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710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9031"/>
            <a:ext cx="12344400" cy="12861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29800" y="6482954"/>
            <a:ext cx="3200400" cy="410850"/>
          </a:xfrm>
          <a:prstGeom prst="rect">
            <a:avLst/>
          </a:prstGeom>
        </p:spPr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97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16150" y="348330"/>
            <a:ext cx="4629150" cy="740780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348330"/>
            <a:ext cx="13658850" cy="74078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29800" y="6482954"/>
            <a:ext cx="3200400" cy="410850"/>
          </a:xfrm>
          <a:prstGeom prst="rect">
            <a:avLst/>
          </a:prstGeom>
        </p:spPr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92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9031"/>
            <a:ext cx="12344400" cy="12861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025670"/>
            <a:ext cx="9144000" cy="5730467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29800" y="6482954"/>
            <a:ext cx="3200400" cy="410850"/>
          </a:xfrm>
          <a:prstGeom prst="rect">
            <a:avLst/>
          </a:prstGeom>
        </p:spPr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6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9031"/>
            <a:ext cx="12344400" cy="1286140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27358"/>
            <a:ext cx="6060282" cy="719880"/>
          </a:xfrm>
        </p:spPr>
        <p:txBody>
          <a:bodyPr anchor="b"/>
          <a:lstStyle>
            <a:lvl1pPr marL="0" indent="0">
              <a:buNone/>
              <a:defRPr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612328" indent="0">
              <a:buNone/>
              <a:defRPr sz="2700" b="1"/>
            </a:lvl2pPr>
            <a:lvl3pPr marL="1224656" indent="0">
              <a:buNone/>
              <a:defRPr sz="2400" b="1"/>
            </a:lvl3pPr>
            <a:lvl4pPr marL="1836984" indent="0">
              <a:buNone/>
              <a:defRPr sz="2100" b="1"/>
            </a:lvl4pPr>
            <a:lvl5pPr marL="2449312" indent="0">
              <a:buNone/>
              <a:defRPr sz="2100" b="1"/>
            </a:lvl5pPr>
            <a:lvl6pPr marL="3061640" indent="0">
              <a:buNone/>
              <a:defRPr sz="2100" b="1"/>
            </a:lvl6pPr>
            <a:lvl7pPr marL="3673968" indent="0">
              <a:buNone/>
              <a:defRPr sz="2100" b="1"/>
            </a:lvl7pPr>
            <a:lvl8pPr marL="4286296" indent="0">
              <a:buNone/>
              <a:defRPr sz="2100" b="1"/>
            </a:lvl8pPr>
            <a:lvl9pPr marL="4898624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47238"/>
            <a:ext cx="6060282" cy="444611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7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2100">
                <a:solidFill>
                  <a:schemeClr val="bg1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1727358"/>
            <a:ext cx="6062663" cy="719880"/>
          </a:xfrm>
        </p:spPr>
        <p:txBody>
          <a:bodyPr anchor="b"/>
          <a:lstStyle>
            <a:lvl1pPr marL="0" indent="0">
              <a:buNone/>
              <a:defRPr sz="3200" b="1">
                <a:solidFill>
                  <a:srgbClr val="FFC000"/>
                </a:solidFill>
              </a:defRPr>
            </a:lvl1pPr>
            <a:lvl2pPr marL="612328" indent="0">
              <a:buNone/>
              <a:defRPr sz="2700" b="1"/>
            </a:lvl2pPr>
            <a:lvl3pPr marL="1224656" indent="0">
              <a:buNone/>
              <a:defRPr sz="2400" b="1"/>
            </a:lvl3pPr>
            <a:lvl4pPr marL="1836984" indent="0">
              <a:buNone/>
              <a:defRPr sz="2100" b="1"/>
            </a:lvl4pPr>
            <a:lvl5pPr marL="2449312" indent="0">
              <a:buNone/>
              <a:defRPr sz="2100" b="1"/>
            </a:lvl5pPr>
            <a:lvl6pPr marL="3061640" indent="0">
              <a:buNone/>
              <a:defRPr sz="2100" b="1"/>
            </a:lvl6pPr>
            <a:lvl7pPr marL="3673968" indent="0">
              <a:buNone/>
              <a:defRPr sz="2100" b="1"/>
            </a:lvl7pPr>
            <a:lvl8pPr marL="4286296" indent="0">
              <a:buNone/>
              <a:defRPr sz="2100" b="1"/>
            </a:lvl8pPr>
            <a:lvl9pPr marL="4898624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447238"/>
            <a:ext cx="6062663" cy="444611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7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2100">
                <a:solidFill>
                  <a:schemeClr val="bg1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829800" y="6482954"/>
            <a:ext cx="3200400" cy="410850"/>
          </a:xfrm>
          <a:prstGeom prst="rect">
            <a:avLst/>
          </a:prstGeom>
        </p:spPr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88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06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829800" y="6482954"/>
            <a:ext cx="3200400" cy="410850"/>
          </a:xfrm>
          <a:prstGeom prst="rect">
            <a:avLst/>
          </a:prstGeom>
        </p:spPr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9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07245"/>
            <a:ext cx="4512470" cy="1307575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307245"/>
            <a:ext cx="7667625" cy="6586107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614820"/>
            <a:ext cx="4512470" cy="5278532"/>
          </a:xfrm>
        </p:spPr>
        <p:txBody>
          <a:bodyPr/>
          <a:lstStyle>
            <a:lvl1pPr marL="0" indent="0">
              <a:buNone/>
              <a:defRPr sz="1900"/>
            </a:lvl1pPr>
            <a:lvl2pPr marL="612328" indent="0">
              <a:buNone/>
              <a:defRPr sz="1600"/>
            </a:lvl2pPr>
            <a:lvl3pPr marL="1224656" indent="0">
              <a:buNone/>
              <a:defRPr sz="1300"/>
            </a:lvl3pPr>
            <a:lvl4pPr marL="1836984" indent="0">
              <a:buNone/>
              <a:defRPr sz="1200"/>
            </a:lvl4pPr>
            <a:lvl5pPr marL="2449312" indent="0">
              <a:buNone/>
              <a:defRPr sz="1200"/>
            </a:lvl5pPr>
            <a:lvl6pPr marL="3061640" indent="0">
              <a:buNone/>
              <a:defRPr sz="1200"/>
            </a:lvl6pPr>
            <a:lvl7pPr marL="3673968" indent="0">
              <a:buNone/>
              <a:defRPr sz="1200"/>
            </a:lvl7pPr>
            <a:lvl8pPr marL="4286296" indent="0">
              <a:buNone/>
              <a:defRPr sz="1200"/>
            </a:lvl8pPr>
            <a:lvl9pPr marL="489862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29800" y="6482954"/>
            <a:ext cx="3200400" cy="410850"/>
          </a:xfrm>
          <a:prstGeom prst="rect">
            <a:avLst/>
          </a:prstGeom>
        </p:spPr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09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5401787"/>
            <a:ext cx="8229600" cy="63771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689514"/>
            <a:ext cx="8229600" cy="4630103"/>
          </a:xfrm>
        </p:spPr>
        <p:txBody>
          <a:bodyPr/>
          <a:lstStyle>
            <a:lvl1pPr marL="0" indent="0">
              <a:buNone/>
              <a:defRPr sz="4300"/>
            </a:lvl1pPr>
            <a:lvl2pPr marL="612328" indent="0">
              <a:buNone/>
              <a:defRPr sz="3800"/>
            </a:lvl2pPr>
            <a:lvl3pPr marL="1224656" indent="0">
              <a:buNone/>
              <a:defRPr sz="3200"/>
            </a:lvl3pPr>
            <a:lvl4pPr marL="1836984" indent="0">
              <a:buNone/>
              <a:defRPr sz="2700"/>
            </a:lvl4pPr>
            <a:lvl5pPr marL="2449312" indent="0">
              <a:buNone/>
              <a:defRPr sz="2700"/>
            </a:lvl5pPr>
            <a:lvl6pPr marL="3061640" indent="0">
              <a:buNone/>
              <a:defRPr sz="2700"/>
            </a:lvl6pPr>
            <a:lvl7pPr marL="3673968" indent="0">
              <a:buNone/>
              <a:defRPr sz="2700"/>
            </a:lvl7pPr>
            <a:lvl8pPr marL="4286296" indent="0">
              <a:buNone/>
              <a:defRPr sz="2700"/>
            </a:lvl8pPr>
            <a:lvl9pPr marL="4898624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6039498"/>
            <a:ext cx="8229600" cy="905656"/>
          </a:xfrm>
        </p:spPr>
        <p:txBody>
          <a:bodyPr/>
          <a:lstStyle>
            <a:lvl1pPr marL="0" indent="0">
              <a:buNone/>
              <a:defRPr sz="1900"/>
            </a:lvl1pPr>
            <a:lvl2pPr marL="612328" indent="0">
              <a:buNone/>
              <a:defRPr sz="1600"/>
            </a:lvl2pPr>
            <a:lvl3pPr marL="1224656" indent="0">
              <a:buNone/>
              <a:defRPr sz="1300"/>
            </a:lvl3pPr>
            <a:lvl4pPr marL="1836984" indent="0">
              <a:buNone/>
              <a:defRPr sz="1200"/>
            </a:lvl4pPr>
            <a:lvl5pPr marL="2449312" indent="0">
              <a:buNone/>
              <a:defRPr sz="1200"/>
            </a:lvl5pPr>
            <a:lvl6pPr marL="3061640" indent="0">
              <a:buNone/>
              <a:defRPr sz="1200"/>
            </a:lvl6pPr>
            <a:lvl7pPr marL="3673968" indent="0">
              <a:buNone/>
              <a:defRPr sz="1200"/>
            </a:lvl7pPr>
            <a:lvl8pPr marL="4286296" indent="0">
              <a:buNone/>
              <a:defRPr sz="1200"/>
            </a:lvl8pPr>
            <a:lvl9pPr marL="489862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29800" y="6482954"/>
            <a:ext cx="3200400" cy="410850"/>
          </a:xfrm>
          <a:prstGeom prst="rect">
            <a:avLst/>
          </a:prstGeom>
        </p:spPr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7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309031"/>
            <a:ext cx="12344400" cy="1286140"/>
          </a:xfrm>
          <a:prstGeom prst="rect">
            <a:avLst/>
          </a:prstGeom>
        </p:spPr>
        <p:txBody>
          <a:bodyPr vert="horz" lIns="122466" tIns="61233" rIns="122466" bIns="6123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00596"/>
            <a:ext cx="12344400" cy="5092756"/>
          </a:xfrm>
          <a:prstGeom prst="rect">
            <a:avLst/>
          </a:prstGeom>
        </p:spPr>
        <p:txBody>
          <a:bodyPr vert="horz" lIns="122466" tIns="61233" rIns="122466" bIns="6123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7152366"/>
            <a:ext cx="3200400" cy="410850"/>
          </a:xfrm>
          <a:prstGeom prst="rect">
            <a:avLst/>
          </a:prstGeom>
        </p:spPr>
        <p:txBody>
          <a:bodyPr vert="horz" lIns="122466" tIns="61233" rIns="122466" bIns="6123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6CC5A-AE4B-5042-8495-B5715C059A5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0" y="7152366"/>
            <a:ext cx="4343400" cy="410850"/>
          </a:xfrm>
          <a:prstGeom prst="rect">
            <a:avLst/>
          </a:prstGeom>
        </p:spPr>
        <p:txBody>
          <a:bodyPr vert="horz" lIns="122466" tIns="61233" rIns="122466" bIns="6123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64965B24-23D9-454E-B96F-2DF86ED729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79509" y="6932431"/>
            <a:ext cx="4539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COLLEGE</a:t>
            </a:r>
            <a:r>
              <a:rPr lang="en-US" sz="2400" baseline="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OF EDUCATION</a:t>
            </a:r>
            <a:endParaRPr lang="en-US" sz="2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76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1" r:id="rId3"/>
    <p:sldLayoutId id="2147483652" r:id="rId4"/>
    <p:sldLayoutId id="2147483653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12328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9246" indent="-459246" algn="l" defTabSz="612328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5033" indent="-382705" algn="l" defTabSz="612328" rtl="0" eaLnBrk="1" latinLnBrk="0" hangingPunct="1">
        <a:spcBef>
          <a:spcPct val="20000"/>
        </a:spcBef>
        <a:buFont typeface="Arial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820" indent="-306164" algn="l" defTabSz="61232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43148" indent="-306164" algn="l" defTabSz="612328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55476" indent="-306164" algn="l" defTabSz="612328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67804" indent="-306164" algn="l" defTabSz="61232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80132" indent="-306164" algn="l" defTabSz="61232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92460" indent="-306164" algn="l" defTabSz="61232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04788" indent="-306164" algn="l" defTabSz="61232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2328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4656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6984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312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1640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73968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86296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98624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3257012" y="405271"/>
            <a:ext cx="458987" cy="92173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29767"/>
            <a:ext cx="4313144" cy="5572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9300" y="640331"/>
            <a:ext cx="7029448" cy="636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51" y="6672691"/>
            <a:ext cx="4291713" cy="4108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25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9E139DA8-D636-4336-B416-25DD0050B639}" type="datetime8">
              <a:rPr lang="en-US" smtClean="0"/>
              <a:t>3/22/2019 10:33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7251" y="7105208"/>
            <a:ext cx="4291713" cy="4108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35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ZA"/>
              <a:t>Add a footer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257012" y="660713"/>
            <a:ext cx="458987" cy="410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7AAC19ED-7CFA-4AF2-BE7E-6017F4B12C9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976132"/>
            <a:ext cx="5057775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47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r" defTabSz="1028700" rtl="0" eaLnBrk="1" latinLnBrk="0" hangingPunct="1">
        <a:lnSpc>
          <a:spcPct val="90000"/>
        </a:lnSpc>
        <a:spcBef>
          <a:spcPct val="0"/>
        </a:spcBef>
        <a:buNone/>
        <a:defRPr sz="5625" b="0" i="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318897" indent="-318897" algn="l" defTabSz="1028700" rtl="0" eaLnBrk="1" latinLnBrk="0" hangingPunct="1">
        <a:lnSpc>
          <a:spcPct val="112000"/>
        </a:lnSpc>
        <a:spcBef>
          <a:spcPts val="1013"/>
        </a:spcBef>
        <a:buFont typeface="Arial" panose="020B0604020202020204" pitchFamily="34" charset="0"/>
        <a:buChar char="•"/>
        <a:defRPr sz="225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1525" indent="-318897" algn="l" defTabSz="1028700" rtl="0" eaLnBrk="1" latinLnBrk="0" hangingPunct="1">
        <a:lnSpc>
          <a:spcPct val="112000"/>
        </a:lnSpc>
        <a:spcBef>
          <a:spcPts val="1013"/>
        </a:spcBef>
        <a:buFont typeface="Corbel" panose="020B0503020204020204" pitchFamily="34" charset="0"/>
        <a:buChar char="–"/>
        <a:defRPr sz="2025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85875" indent="-318897" algn="l" defTabSz="1028700" rtl="0" eaLnBrk="1" latinLnBrk="0" hangingPunct="1">
        <a:lnSpc>
          <a:spcPct val="112000"/>
        </a:lnSpc>
        <a:spcBef>
          <a:spcPts val="1013"/>
        </a:spcBef>
        <a:buFont typeface="Arial" panose="020B0604020202020204" pitchFamily="34" charset="0"/>
        <a:buChar char="•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00225" indent="-318897" algn="l" defTabSz="1028700" rtl="0" eaLnBrk="1" latinLnBrk="0" hangingPunct="1">
        <a:lnSpc>
          <a:spcPct val="112000"/>
        </a:lnSpc>
        <a:spcBef>
          <a:spcPts val="1013"/>
        </a:spcBef>
        <a:buFont typeface="Corbel" panose="020B0503020204020204" pitchFamily="34" charset="0"/>
        <a:buChar char="–"/>
        <a:defRPr sz="1575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314575" indent="-318897" algn="l" defTabSz="1028700" rtl="0" eaLnBrk="1" latinLnBrk="0" hangingPunct="1">
        <a:lnSpc>
          <a:spcPct val="112000"/>
        </a:lnSpc>
        <a:spcBef>
          <a:spcPts val="1013"/>
        </a:spcBef>
        <a:buFont typeface="Arial" panose="020B0604020202020204" pitchFamily="34" charset="0"/>
        <a:buChar char="•"/>
        <a:defRPr sz="1575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828925" indent="-318897" algn="l" defTabSz="1028700" rtl="0" eaLnBrk="1" latinLnBrk="0" hangingPunct="1">
        <a:lnSpc>
          <a:spcPct val="112000"/>
        </a:lnSpc>
        <a:spcBef>
          <a:spcPts val="1463"/>
        </a:spcBef>
        <a:buFont typeface="Corbel" panose="020B0503020204020204" pitchFamily="34" charset="0"/>
        <a:buChar char="–"/>
        <a:defRPr sz="1575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3343275" indent="-318897" algn="l" defTabSz="1028700" rtl="0" eaLnBrk="1" latinLnBrk="0" hangingPunct="1">
        <a:lnSpc>
          <a:spcPct val="112000"/>
        </a:lnSpc>
        <a:spcBef>
          <a:spcPts val="1463"/>
        </a:spcBef>
        <a:buFont typeface="Arial" panose="020B0604020202020204" pitchFamily="34" charset="0"/>
        <a:buChar char="•"/>
        <a:defRPr sz="1575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857625" indent="-318897" algn="l" defTabSz="1028700" rtl="0" eaLnBrk="1" latinLnBrk="0" hangingPunct="1">
        <a:lnSpc>
          <a:spcPct val="112000"/>
        </a:lnSpc>
        <a:spcBef>
          <a:spcPts val="1463"/>
        </a:spcBef>
        <a:buFont typeface="Corbel" panose="020B0503020204020204" pitchFamily="34" charset="0"/>
        <a:buChar char="–"/>
        <a:defRPr sz="1575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4371975" indent="-318897" algn="l" defTabSz="1028700" rtl="0" eaLnBrk="1" latinLnBrk="0" hangingPunct="1">
        <a:lnSpc>
          <a:spcPct val="112000"/>
        </a:lnSpc>
        <a:spcBef>
          <a:spcPts val="1463"/>
        </a:spcBef>
        <a:buFont typeface="Arial" panose="020B0604020202020204" pitchFamily="34" charset="0"/>
        <a:buChar char="•"/>
        <a:defRPr sz="1575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309031"/>
            <a:ext cx="12344400" cy="1286140"/>
          </a:xfrm>
          <a:prstGeom prst="rect">
            <a:avLst/>
          </a:prstGeom>
        </p:spPr>
        <p:txBody>
          <a:bodyPr vert="horz" lIns="122466" tIns="61233" rIns="122466" bIns="6123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00596"/>
            <a:ext cx="12344400" cy="5092756"/>
          </a:xfrm>
          <a:prstGeom prst="rect">
            <a:avLst/>
          </a:prstGeom>
        </p:spPr>
        <p:txBody>
          <a:bodyPr vert="horz" lIns="122466" tIns="61233" rIns="122466" bIns="6123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7152366"/>
            <a:ext cx="3200400" cy="410850"/>
          </a:xfrm>
          <a:prstGeom prst="rect">
            <a:avLst/>
          </a:prstGeom>
        </p:spPr>
        <p:txBody>
          <a:bodyPr vert="horz" lIns="122466" tIns="61233" rIns="122466" bIns="6123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6CC5A-AE4B-5042-8495-B5715C059A52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0" y="7152366"/>
            <a:ext cx="4343400" cy="410850"/>
          </a:xfrm>
          <a:prstGeom prst="rect">
            <a:avLst/>
          </a:prstGeom>
        </p:spPr>
        <p:txBody>
          <a:bodyPr vert="horz" lIns="122466" tIns="61233" rIns="122466" bIns="6123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64965B24-23D9-454E-B96F-2DF86ED729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68340" y="6932431"/>
            <a:ext cx="39581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COLLEGE</a:t>
            </a:r>
            <a:r>
              <a:rPr lang="en-US" sz="2400" baseline="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OF EDUCATION</a:t>
            </a:r>
            <a:endParaRPr lang="en-US" sz="2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76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612328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9246" indent="-459246" algn="l" defTabSz="612328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5033" indent="-382705" algn="l" defTabSz="612328" rtl="0" eaLnBrk="1" latinLnBrk="0" hangingPunct="1">
        <a:spcBef>
          <a:spcPct val="20000"/>
        </a:spcBef>
        <a:buFont typeface="Arial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820" indent="-306164" algn="l" defTabSz="61232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43148" indent="-306164" algn="l" defTabSz="612328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55476" indent="-306164" algn="l" defTabSz="612328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67804" indent="-306164" algn="l" defTabSz="61232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80132" indent="-306164" algn="l" defTabSz="61232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92460" indent="-306164" algn="l" defTabSz="61232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04788" indent="-306164" algn="l" defTabSz="61232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2328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4656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6984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312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1640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73968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86296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98624" algn="l" defTabSz="6123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lackboard-green-frame-school-green-1788630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finobuzz.com/2015/08/30/comment-faire-une-presentation-du-tonnerre-selon-chris-anderson-ted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pngall.com/analysis-png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pngimg.com/download/5108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2.jpeg"/><Relationship Id="rId4" Type="http://schemas.openxmlformats.org/officeDocument/2006/relationships/hyperlink" Target="https://openclipart.org/detail/185112/parthenon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pngimg.com/download/32425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hyperlink" Target="https://pixabay.com/en/fountain-pen-pen-biro-edit-author-29744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e.wikipedia.org/wiki/%D7%A7%D7%95%D7%91%D7%A5:Emoji_u1f4b0.svg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hyperlink" Target="http://pngimg.com/download/32451" TargetMode="External"/><Relationship Id="rId4" Type="http://schemas.openxmlformats.org/officeDocument/2006/relationships/hyperlink" Target="https://pixabay.com/en/cash-money-stack-1296585/" TargetMode="External"/><Relationship Id="rId9" Type="http://schemas.openxmlformats.org/officeDocument/2006/relationships/image" Target="../media/image7.png"/><Relationship Id="rId14" Type="http://schemas.openxmlformats.org/officeDocument/2006/relationships/hyperlink" Target="https://openclipart.org/detail/284227/classroom-silhouette-169-hd-with-transparent-blackboar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42B235-1FBA-4C98-9815-03EDFE6F827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77168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655783-FF77-4B80-BEC9-8F6C72D1D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504" y="1358538"/>
            <a:ext cx="13742504" cy="2178412"/>
          </a:xfrm>
        </p:spPr>
        <p:txBody>
          <a:bodyPr>
            <a:normAutofit/>
          </a:bodyPr>
          <a:lstStyle/>
          <a:p>
            <a:br>
              <a:rPr lang="en-US" sz="6400" b="1" dirty="0"/>
            </a:br>
            <a:endParaRPr lang="en-US" sz="4800" b="1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F224463-6A5A-46B2-A4B0-98EE777C14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3301" y="3684556"/>
            <a:ext cx="9417050" cy="1236903"/>
          </a:xfrm>
        </p:spPr>
        <p:txBody>
          <a:bodyPr>
            <a:noAutofit/>
          </a:bodyPr>
          <a:lstStyle/>
          <a:p>
            <a:r>
              <a:rPr lang="en-US" sz="4000" b="1" dirty="0"/>
              <a:t>2019 Program Planning &amp; Budget Report</a:t>
            </a:r>
            <a:endParaRPr lang="en-US" sz="40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DE67A29-11CF-4C91-86B4-AA8B376C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077" y="1611938"/>
            <a:ext cx="9245769" cy="170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99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D4D36F-4276-4B90-94DF-42971A5C8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38740" y="677153"/>
            <a:ext cx="10862591" cy="68570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FE2AD8-8D64-44C0-B0A9-2F2AED1E6E30}"/>
              </a:ext>
            </a:extLst>
          </p:cNvPr>
          <p:cNvSpPr txBox="1"/>
          <p:nvPr/>
        </p:nvSpPr>
        <p:spPr>
          <a:xfrm>
            <a:off x="2016868" y="966282"/>
            <a:ext cx="100130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Lauby</a:t>
            </a:r>
            <a:r>
              <a:rPr lang="en-US" sz="4000" b="1" u="sng" dirty="0">
                <a:solidFill>
                  <a:schemeClr val="bg1"/>
                </a:solidFill>
                <a:latin typeface="Bradley Hand ITC" panose="03070402050302030203" pitchFamily="66" charset="0"/>
              </a:rPr>
              <a:t> Teacher Education Center</a:t>
            </a:r>
          </a:p>
          <a:p>
            <a:r>
              <a:rPr lang="en-US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862 Cooperating teachers</a:t>
            </a:r>
          </a:p>
          <a:p>
            <a:endParaRPr lang="en-US" sz="32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674 student teaching placements</a:t>
            </a:r>
          </a:p>
          <a:p>
            <a:endParaRPr lang="en-US" sz="32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8,414 Pre-student teaching clinical field experiences</a:t>
            </a:r>
          </a:p>
          <a:p>
            <a:pPr lvl="3"/>
            <a:endParaRPr lang="en-US" sz="32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endParaRPr lang="en-US" sz="32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5B752-3B96-4297-AA9D-0E31FC807789}"/>
              </a:ext>
            </a:extLst>
          </p:cNvPr>
          <p:cNvSpPr txBox="1"/>
          <p:nvPr/>
        </p:nvSpPr>
        <p:spPr>
          <a:xfrm rot="21332603">
            <a:off x="6666689" y="6471581"/>
            <a:ext cx="1913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663300"/>
                </a:solidFill>
                <a:latin typeface="Segoe Script" panose="030B0504020000000003" pitchFamily="66" charset="0"/>
              </a:rPr>
              <a:t>D Garrahy was here</a:t>
            </a:r>
          </a:p>
        </p:txBody>
      </p:sp>
    </p:spTree>
    <p:extLst>
      <p:ext uri="{BB962C8B-B14F-4D97-AF65-F5344CB8AC3E}">
        <p14:creationId xmlns:p14="http://schemas.microsoft.com/office/powerpoint/2010/main" val="347148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544B2-DE28-42EF-BC8B-E23C91CE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4688"/>
            <a:ext cx="13716000" cy="2029221"/>
          </a:xfrm>
        </p:spPr>
        <p:txBody>
          <a:bodyPr>
            <a:normAutofit/>
          </a:bodyPr>
          <a:lstStyle/>
          <a:p>
            <a:r>
              <a:rPr lang="en-US" sz="8000" dirty="0"/>
              <a:t>Faculty Productivity</a:t>
            </a:r>
          </a:p>
        </p:txBody>
      </p:sp>
    </p:spTree>
    <p:extLst>
      <p:ext uri="{BB962C8B-B14F-4D97-AF65-F5344CB8AC3E}">
        <p14:creationId xmlns:p14="http://schemas.microsoft.com/office/powerpoint/2010/main" val="701920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C14F-BAE0-4927-81EE-CEE8EEFC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>
            <a:normAutofit/>
          </a:bodyPr>
          <a:lstStyle/>
          <a:p>
            <a:r>
              <a:rPr lang="en-US" dirty="0"/>
              <a:t>External Submissions &amp; Awards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088928E-27AA-4642-91C8-07CD58D2A1D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48137572"/>
              </p:ext>
            </p:extLst>
          </p:nvPr>
        </p:nvGraphicFramePr>
        <p:xfrm>
          <a:off x="1939830" y="1978117"/>
          <a:ext cx="9895114" cy="4480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88028">
                  <a:extLst>
                    <a:ext uri="{9D8B030D-6E8A-4147-A177-3AD203B41FA5}">
                      <a16:colId xmlns:a16="http://schemas.microsoft.com/office/drawing/2014/main" val="3417257497"/>
                    </a:ext>
                  </a:extLst>
                </a:gridCol>
                <a:gridCol w="2024743">
                  <a:extLst>
                    <a:ext uri="{9D8B030D-6E8A-4147-A177-3AD203B41FA5}">
                      <a16:colId xmlns:a16="http://schemas.microsoft.com/office/drawing/2014/main" val="956518969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847718875"/>
                    </a:ext>
                  </a:extLst>
                </a:gridCol>
                <a:gridCol w="1750423">
                  <a:extLst>
                    <a:ext uri="{9D8B030D-6E8A-4147-A177-3AD203B41FA5}">
                      <a16:colId xmlns:a16="http://schemas.microsoft.com/office/drawing/2014/main" val="4179086898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643546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Number of Submissions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Grant Submission Amounts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Number of Awards Received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Awards Received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379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/>
                        <a:t>Dean’s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$12,487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$1,760,250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038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/>
                        <a:t>EAF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$4,012,357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$8,277,950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812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/>
                        <a:t>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$2,564,258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$2,650,530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31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/>
                        <a:t>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$939,705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$494,232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766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/>
                        <a:t>Lab 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$2,253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659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42.75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$7,531,307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$13,185,215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382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5376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C14F-BAE0-4927-81EE-CEE8EEFC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09031"/>
            <a:ext cx="13716000" cy="1286140"/>
          </a:xfrm>
        </p:spPr>
        <p:txBody>
          <a:bodyPr>
            <a:normAutofit/>
          </a:bodyPr>
          <a:lstStyle/>
          <a:p>
            <a:r>
              <a:rPr lang="en-US" dirty="0"/>
              <a:t>Scholarly Productivity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6E58F3-DE83-41B5-8D6B-7C238921E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341702" y="4204121"/>
            <a:ext cx="2639096" cy="3240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D4F409-0F6E-4510-A00A-64BA34E21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78949" y="2269341"/>
            <a:ext cx="3516783" cy="32408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381976-A8CA-4B9B-93DB-F81CD4844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340450" y="1384694"/>
            <a:ext cx="3183703" cy="3183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460379-0BE9-4C93-950C-CBFF4E30627A}"/>
              </a:ext>
            </a:extLst>
          </p:cNvPr>
          <p:cNvSpPr txBox="1"/>
          <p:nvPr/>
        </p:nvSpPr>
        <p:spPr>
          <a:xfrm>
            <a:off x="755371" y="5512091"/>
            <a:ext cx="296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82 </a:t>
            </a:r>
            <a:r>
              <a:rPr lang="en-US" b="1" dirty="0">
                <a:solidFill>
                  <a:schemeClr val="bg1"/>
                </a:solidFill>
              </a:rPr>
              <a:t>Referred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journal articles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5B229B-A9EA-4012-A4EE-DA58C7026137}"/>
              </a:ext>
            </a:extLst>
          </p:cNvPr>
          <p:cNvSpPr txBox="1"/>
          <p:nvPr/>
        </p:nvSpPr>
        <p:spPr>
          <a:xfrm>
            <a:off x="7957930" y="5838018"/>
            <a:ext cx="296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32</a:t>
            </a:r>
            <a:r>
              <a:rPr lang="en-US" b="1" dirty="0">
                <a:solidFill>
                  <a:schemeClr val="bg1"/>
                </a:solidFill>
              </a:rPr>
              <a:t> Books or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book chapters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099E6F-3BC3-438E-AC05-2DB3650135AB}"/>
              </a:ext>
            </a:extLst>
          </p:cNvPr>
          <p:cNvSpPr txBox="1"/>
          <p:nvPr/>
        </p:nvSpPr>
        <p:spPr>
          <a:xfrm>
            <a:off x="10330340" y="1636046"/>
            <a:ext cx="296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211 </a:t>
            </a:r>
            <a:r>
              <a:rPr lang="en-US" b="1" dirty="0">
                <a:solidFill>
                  <a:schemeClr val="bg1"/>
                </a:solidFill>
              </a:rPr>
              <a:t>Refereed presentations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F4CD5F-A371-4E0A-846C-FD3B3DEE4C59}"/>
              </a:ext>
            </a:extLst>
          </p:cNvPr>
          <p:cNvSpPr txBox="1"/>
          <p:nvPr/>
        </p:nvSpPr>
        <p:spPr>
          <a:xfrm>
            <a:off x="4439478" y="2700932"/>
            <a:ext cx="44455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4.6</a:t>
            </a:r>
            <a:r>
              <a:rPr lang="en-US" sz="7200" b="1" dirty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Scholarly outcomes per TT/T faculty</a:t>
            </a:r>
          </a:p>
        </p:txBody>
      </p:sp>
    </p:spTree>
    <p:extLst>
      <p:ext uri="{BB962C8B-B14F-4D97-AF65-F5344CB8AC3E}">
        <p14:creationId xmlns:p14="http://schemas.microsoft.com/office/powerpoint/2010/main" val="357975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4AE20-1F6A-4F5F-91FA-65F77480C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/>
          <a:lstStyle/>
          <a:p>
            <a:r>
              <a:rPr lang="en-US" dirty="0"/>
              <a:t>Scholarly Productivity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E98C79B-596D-493E-A26C-2BC8933FCFF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47176065"/>
              </p:ext>
            </p:extLst>
          </p:nvPr>
        </p:nvGraphicFramePr>
        <p:xfrm>
          <a:off x="3486150" y="1613534"/>
          <a:ext cx="6892290" cy="5335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8BBEBAD-102A-4E57-9DEA-B49927F327F7}"/>
              </a:ext>
            </a:extLst>
          </p:cNvPr>
          <p:cNvSpPr txBox="1"/>
          <p:nvPr/>
        </p:nvSpPr>
        <p:spPr>
          <a:xfrm>
            <a:off x="5360670" y="6501437"/>
            <a:ext cx="414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2015    2016    2017     2018</a:t>
            </a:r>
          </a:p>
        </p:txBody>
      </p:sp>
    </p:spTree>
    <p:extLst>
      <p:ext uri="{BB962C8B-B14F-4D97-AF65-F5344CB8AC3E}">
        <p14:creationId xmlns:p14="http://schemas.microsoft.com/office/powerpoint/2010/main" val="3521446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C14F-BAE0-4927-81EE-CEE8EEFC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>
            <a:noAutofit/>
          </a:bodyPr>
          <a:lstStyle/>
          <a:p>
            <a:r>
              <a:rPr lang="en-US" sz="4400" dirty="0"/>
              <a:t>Personnel Requests:</a:t>
            </a:r>
            <a:br>
              <a:rPr lang="en-US" sz="4400" dirty="0"/>
            </a:br>
            <a:r>
              <a:rPr lang="en-US" sz="4400" dirty="0"/>
              <a:t>Tenure Track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D4B3B2-7AD7-456F-9125-694CD985B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799" y="1807690"/>
            <a:ext cx="6523383" cy="50326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Educ Admin &amp; Foundations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Higher Education Administration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Leadership, Equity, &amp; Inquiry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P-12</a:t>
            </a:r>
          </a:p>
          <a:p>
            <a:pPr marL="0" indent="0">
              <a:buNone/>
            </a:pPr>
            <a:endParaRPr lang="en-US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Special Education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Learning Behavioral Specialist (LBS) – Literacy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LBS – Math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LBS – STEM/Secondary Education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LBS – Early Childhood</a:t>
            </a:r>
          </a:p>
          <a:p>
            <a:endParaRPr lang="en-US" sz="240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923DF1F-4812-4D48-BD9A-8F90459854E3}"/>
              </a:ext>
            </a:extLst>
          </p:cNvPr>
          <p:cNvSpPr txBox="1">
            <a:spLocks/>
          </p:cNvSpPr>
          <p:nvPr/>
        </p:nvSpPr>
        <p:spPr>
          <a:xfrm>
            <a:off x="7368210" y="1860698"/>
            <a:ext cx="5121964" cy="5032654"/>
          </a:xfrm>
          <a:prstGeom prst="rect">
            <a:avLst/>
          </a:prstGeom>
        </p:spPr>
        <p:txBody>
          <a:bodyPr vert="horz" lIns="122466" tIns="61233" rIns="122466" bIns="61233" rtlCol="0">
            <a:normAutofit/>
          </a:bodyPr>
          <a:lstStyle>
            <a:lvl1pPr marL="459246" indent="-459246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95033" indent="-382705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53082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43148" indent="-306164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55476" indent="-306164" algn="l" defTabSz="612328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67804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132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46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88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Teaching &amp;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School Library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English Language Learner/Bilingual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Elementary Educ – Science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Education Technology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Elementary Educ – Literacy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Middle Level Educ – Literacy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Secondary Education – Generalist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Elementary Education – Generalist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4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C14F-BAE0-4927-81EE-CEE8EEFC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>
            <a:noAutofit/>
          </a:bodyPr>
          <a:lstStyle/>
          <a:p>
            <a:r>
              <a:rPr lang="en-US" sz="4400" dirty="0"/>
              <a:t>Personnel Requests:</a:t>
            </a:r>
            <a:br>
              <a:rPr lang="en-US" sz="4400" dirty="0"/>
            </a:br>
            <a:r>
              <a:rPr lang="en-US" sz="4400" dirty="0"/>
              <a:t>Non-Tenure Track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D4B3B2-7AD7-456F-9125-694CD985B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799" y="1938316"/>
            <a:ext cx="12049540" cy="5032654"/>
          </a:xfrm>
        </p:spPr>
        <p:txBody>
          <a:bodyPr>
            <a:noAutofit/>
          </a:bodyPr>
          <a:lstStyle/>
          <a:p>
            <a:r>
              <a:rPr lang="en-US" dirty="0"/>
              <a:t>Virtual Nest Laboratory personnel </a:t>
            </a:r>
          </a:p>
        </p:txBody>
      </p:sp>
      <p:pic>
        <p:nvPicPr>
          <p:cNvPr id="1026" name="Picture 2" descr="Virtual nest banner image">
            <a:extLst>
              <a:ext uri="{FF2B5EF4-FFF2-40B4-BE49-F238E27FC236}">
                <a16:creationId xmlns:a16="http://schemas.microsoft.com/office/drawing/2014/main" id="{6A49FE9D-6638-4133-8B29-14E4FE779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21" y="2837211"/>
            <a:ext cx="10660358" cy="333136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979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C666-33BE-4D11-987B-BF3291360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>
            <a:normAutofit/>
          </a:bodyPr>
          <a:lstStyle/>
          <a:p>
            <a:r>
              <a:rPr lang="en-US" dirty="0"/>
              <a:t>FY20 Budget Requests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8249F-4B33-4CFB-9D70-3EDC470D04B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4914" y="1745065"/>
            <a:ext cx="12344400" cy="4089676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Personnel </a:t>
            </a:r>
          </a:p>
          <a:p>
            <a:r>
              <a:rPr lang="en-US" b="1" dirty="0"/>
              <a:t>Permanent request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Provost enhancement requests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alibri"/>
              </a:rPr>
              <a:t>Strategic budgeted carryover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05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C666-33BE-4D11-987B-BF3291360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>
            <a:normAutofit/>
          </a:bodyPr>
          <a:lstStyle/>
          <a:p>
            <a:r>
              <a:rPr lang="en-US" dirty="0"/>
              <a:t>Permanent Request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8249F-4B33-4CFB-9D70-3EDC470D04B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4914" y="1745065"/>
            <a:ext cx="12344400" cy="4089676"/>
          </a:xfrm>
        </p:spPr>
        <p:txBody>
          <a:bodyPr/>
          <a:lstStyle/>
          <a:p>
            <a:r>
              <a:rPr lang="en-US" dirty="0"/>
              <a:t>GROWTH mentoring program				$10,000</a:t>
            </a:r>
          </a:p>
        </p:txBody>
      </p:sp>
    </p:spTree>
    <p:extLst>
      <p:ext uri="{BB962C8B-B14F-4D97-AF65-F5344CB8AC3E}">
        <p14:creationId xmlns:p14="http://schemas.microsoft.com/office/powerpoint/2010/main" val="340909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C666-33BE-4D11-987B-BF3291360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>
            <a:normAutofit/>
          </a:bodyPr>
          <a:lstStyle/>
          <a:p>
            <a:r>
              <a:rPr lang="en-US" dirty="0"/>
              <a:t>FY20 Budget Requests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8249F-4B33-4CFB-9D70-3EDC470D04B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4914" y="1745065"/>
            <a:ext cx="12344400" cy="4089676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Personnel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Permanent request</a:t>
            </a:r>
          </a:p>
          <a:p>
            <a:r>
              <a:rPr lang="en-US" b="1" dirty="0"/>
              <a:t>Provost enhancement requests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alibri"/>
              </a:rPr>
              <a:t>Strategic budgeted carryover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72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D263-D30C-447F-967A-DBFC536F3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/>
          <a:lstStyle/>
          <a:p>
            <a:r>
              <a:rPr lang="en-US" dirty="0"/>
              <a:t>Leadership Team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C280A-BF44-4F58-9758-94AA5A59F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700827"/>
            <a:ext cx="6060282" cy="5763223"/>
          </a:xfrm>
        </p:spPr>
        <p:txBody>
          <a:bodyPr vert="horz" lIns="122466" tIns="61233" rIns="122466" bIns="61233" rtlCol="0" anchor="t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Barb Meyer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Calibri"/>
              </a:rPr>
              <a:t>Associate Dean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Christy Borders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Calibri"/>
              </a:rPr>
              <a:t>Interim Associate Dean 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Dana Kinley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Calibri"/>
              </a:rPr>
              <a:t>Lab School Superintendent &amp; Assistant Dean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Alan Bates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Calibri"/>
              </a:rPr>
              <a:t>Interim Director, School of Teaching &amp; Learning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Deb Garrahy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Calibri"/>
              </a:rPr>
              <a:t>Director, </a:t>
            </a:r>
            <a:r>
              <a:rPr lang="en-US" sz="1800" dirty="0" err="1">
                <a:solidFill>
                  <a:srgbClr val="FFFFFF"/>
                </a:solidFill>
                <a:cs typeface="Calibri"/>
              </a:rPr>
              <a:t>Lauby</a:t>
            </a:r>
            <a:r>
              <a:rPr lang="en-US" sz="1800" dirty="0">
                <a:solidFill>
                  <a:srgbClr val="FFFFFF"/>
                </a:solidFill>
                <a:cs typeface="Calibri"/>
              </a:rPr>
              <a:t> Teacher Education Center 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Stacey Jones Bock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Calibri"/>
              </a:rPr>
              <a:t>Chair, Department of Special Education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5B28D-50F6-4C5A-BCAB-9EEA3218BB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58489" y="1690991"/>
            <a:ext cx="6062663" cy="5135105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Len Sutton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Calibri"/>
              </a:rPr>
              <a:t>Chair, Department of Educational Administration &amp; Foundations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Kelli Appel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Calibri"/>
              </a:rPr>
              <a:t>Director of Enrollment &amp; Transition Services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Wilma Bates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Calibri"/>
              </a:rPr>
              <a:t>Director of Development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Tory Jenkins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Calibri"/>
              </a:rPr>
              <a:t>Assistant to the Dean for Financial Affairs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Wes Matejka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Calibri"/>
              </a:rPr>
              <a:t>Director of Facilities &amp; Technology Services 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Andy Read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Calibri"/>
              </a:rPr>
              <a:t>Interim Director of Constituent Relations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8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77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4A63F-F52C-45F0-93BB-79F859E50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>
            <a:noAutofit/>
          </a:bodyPr>
          <a:lstStyle/>
          <a:p>
            <a:r>
              <a:rPr lang="en-US" sz="6600" dirty="0"/>
              <a:t>Recent Facility Renovations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D1A4A5-49D4-4A79-A2A2-7119144EB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048" y="1782931"/>
            <a:ext cx="4764371" cy="3176248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E3C3E8-30C5-4FDF-BF48-8FE877C6D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607" y="4074186"/>
            <a:ext cx="6128794" cy="3148738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977E28-4736-4892-94F3-C35E7540A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83" y="1783900"/>
            <a:ext cx="4764371" cy="3176248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543985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Image result for old college classroom">
            <a:extLst>
              <a:ext uri="{FF2B5EF4-FFF2-40B4-BE49-F238E27FC236}">
                <a16:creationId xmlns:a16="http://schemas.microsoft.com/office/drawing/2014/main" id="{FB27313B-5993-42ED-9910-FCD397A64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88" y="1034263"/>
            <a:ext cx="10675545" cy="5497165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329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732DB-F514-4F34-B14A-5F18EADB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>
            <a:noAutofit/>
          </a:bodyPr>
          <a:lstStyle/>
          <a:p>
            <a:r>
              <a:rPr lang="en-US" sz="4800" dirty="0"/>
              <a:t>Provost Enhancement Requests:</a:t>
            </a:r>
            <a:br>
              <a:rPr lang="en-US" sz="4800" dirty="0"/>
            </a:br>
            <a:r>
              <a:rPr lang="en-US" sz="4800" dirty="0"/>
              <a:t>Facilities</a:t>
            </a:r>
            <a:endParaRPr lang="en-US" sz="4800" dirty="0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337D7-5A1C-4869-B530-D7C469ED5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74520"/>
            <a:ext cx="12248322" cy="5018832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4800" b="1" dirty="0">
                <a:solidFill>
                  <a:srgbClr val="FFC000"/>
                </a:solidFill>
              </a:rPr>
              <a:t>Classroom Renovations</a:t>
            </a:r>
          </a:p>
          <a:p>
            <a:pPr>
              <a:lnSpc>
                <a:spcPct val="90000"/>
              </a:lnSpc>
            </a:pPr>
            <a:r>
              <a:rPr lang="en-US" sz="4400" dirty="0"/>
              <a:t>DeGarmo 305					$112,000		</a:t>
            </a:r>
          </a:p>
          <a:p>
            <a:pPr>
              <a:lnSpc>
                <a:spcPct val="90000"/>
              </a:lnSpc>
            </a:pPr>
            <a:r>
              <a:rPr lang="en-US" sz="4400" dirty="0"/>
              <a:t>DeGarmo 306					$89,000</a:t>
            </a:r>
          </a:p>
          <a:p>
            <a:pPr>
              <a:lnSpc>
                <a:spcPct val="90000"/>
              </a:lnSpc>
            </a:pPr>
            <a:r>
              <a:rPr lang="en-US" sz="4400" dirty="0"/>
              <a:t>DeGarmo 504		 			$54,000</a:t>
            </a:r>
          </a:p>
        </p:txBody>
      </p:sp>
    </p:spTree>
    <p:extLst>
      <p:ext uri="{BB962C8B-B14F-4D97-AF65-F5344CB8AC3E}">
        <p14:creationId xmlns:p14="http://schemas.microsoft.com/office/powerpoint/2010/main" val="2258257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F421B-24DC-4053-93F1-35EFB1E6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/>
          <a:lstStyle/>
          <a:p>
            <a:r>
              <a:rPr lang="en-US" dirty="0"/>
              <a:t>Gift Production in FY18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D95D7305-3F84-45ED-935A-3D3B785C4D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0441225"/>
              </p:ext>
            </p:extLst>
          </p:nvPr>
        </p:nvGraphicFramePr>
        <p:xfrm>
          <a:off x="2054835" y="2012062"/>
          <a:ext cx="9616611" cy="4053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479586">
                  <a:extLst>
                    <a:ext uri="{9D8B030D-6E8A-4147-A177-3AD203B41FA5}">
                      <a16:colId xmlns:a16="http://schemas.microsoft.com/office/drawing/2014/main" val="3186532469"/>
                    </a:ext>
                  </a:extLst>
                </a:gridCol>
                <a:gridCol w="2137025">
                  <a:extLst>
                    <a:ext uri="{9D8B030D-6E8A-4147-A177-3AD203B41FA5}">
                      <a16:colId xmlns:a16="http://schemas.microsoft.com/office/drawing/2014/main" val="32890871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Amount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597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Laboratory 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$756,501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859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/>
                        <a:t>School of Teaching &amp; Learning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$35,965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668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Educational Administration &amp; Foundations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$164,911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875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Special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$154,877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770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/>
                        <a:t>College</a:t>
                      </a:r>
                      <a:r>
                        <a:rPr lang="en-US" sz="3200" baseline="0"/>
                        <a:t> of Education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3200" dirty="0"/>
                        <a:t>$1,849,127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39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$2,961,384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896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948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1E92D-378D-4EF0-A1EB-581DD08AE6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Reached Campaign Goal </a:t>
            </a:r>
            <a:br>
              <a:rPr lang="en-US" sz="5400" dirty="0"/>
            </a:br>
            <a:r>
              <a:rPr lang="en-US" sz="7200" dirty="0"/>
              <a:t>$14,250,000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A36AB-4D35-4EEB-B89C-6225F2AFE321}"/>
              </a:ext>
            </a:extLst>
          </p:cNvPr>
          <p:cNvSpPr txBox="1"/>
          <p:nvPr/>
        </p:nvSpPr>
        <p:spPr>
          <a:xfrm>
            <a:off x="4695486" y="4624608"/>
            <a:ext cx="4378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Thank you Wilma Bates!</a:t>
            </a:r>
          </a:p>
        </p:txBody>
      </p:sp>
    </p:spTree>
    <p:extLst>
      <p:ext uri="{BB962C8B-B14F-4D97-AF65-F5344CB8AC3E}">
        <p14:creationId xmlns:p14="http://schemas.microsoft.com/office/powerpoint/2010/main" val="2590802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et #WoD2018 nominee Wilma Bates! Wilma is director of development for College of Education and Laboratory Schools at @IllinoisStateU. Wilma created the Kai Bates-Diop fund to help advocate for public accessible AEDs. Congratulate Wilma below! #MCWomen #YWCA">
            <a:extLst>
              <a:ext uri="{FF2B5EF4-FFF2-40B4-BE49-F238E27FC236}">
                <a16:creationId xmlns:a16="http://schemas.microsoft.com/office/drawing/2014/main" id="{00E62E2B-7342-48E9-BF66-8CF1DD53669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88" y="-2503250"/>
            <a:ext cx="12334674" cy="15259454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331785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C666-33BE-4D11-987B-BF3291360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>
            <a:normAutofit/>
          </a:bodyPr>
          <a:lstStyle/>
          <a:p>
            <a:r>
              <a:rPr lang="en-US" dirty="0"/>
              <a:t>FY20 Budget Requests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8249F-4B33-4CFB-9D70-3EDC470D04B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4914" y="1745065"/>
            <a:ext cx="12344400" cy="4089676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Personnel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Permanent requests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Provost enhancement requests</a:t>
            </a:r>
          </a:p>
          <a:p>
            <a:r>
              <a:rPr lang="en-US" b="1" dirty="0">
                <a:cs typeface="Calibri"/>
              </a:rPr>
              <a:t>Strategic budgeted carryover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40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732DB-F514-4F34-B14A-5F18EADB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/>
          <a:lstStyle/>
          <a:p>
            <a:r>
              <a:rPr lang="en-US" dirty="0">
                <a:cs typeface="Calibri"/>
              </a:rPr>
              <a:t>Strategic Budgeted Carryover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337D7-5A1C-4869-B530-D7C469ED5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74520"/>
            <a:ext cx="12248322" cy="501883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dirty="0"/>
              <a:t>Summer teaching									$255,555	</a:t>
            </a:r>
          </a:p>
          <a:p>
            <a:pPr>
              <a:lnSpc>
                <a:spcPct val="90000"/>
              </a:lnSpc>
            </a:pPr>
            <a:r>
              <a:rPr lang="en-US" sz="4000" dirty="0"/>
              <a:t>FY20 instruction									$175,000</a:t>
            </a:r>
          </a:p>
          <a:p>
            <a:pPr>
              <a:lnSpc>
                <a:spcPct val="90000"/>
              </a:lnSpc>
            </a:pPr>
            <a:r>
              <a:rPr lang="en-US" sz="4000" dirty="0"/>
              <a:t>TCH technology upgrades						$10,000</a:t>
            </a:r>
          </a:p>
          <a:p>
            <a:pPr>
              <a:lnSpc>
                <a:spcPct val="90000"/>
              </a:lnSpc>
            </a:pPr>
            <a:r>
              <a:rPr lang="en-US" sz="4000" dirty="0"/>
              <a:t>TCH student teaching in Spain					$10,000</a:t>
            </a:r>
          </a:p>
          <a:p>
            <a:pPr>
              <a:lnSpc>
                <a:spcPct val="90000"/>
              </a:lnSpc>
            </a:pPr>
            <a:r>
              <a:rPr lang="en-US" sz="4000" dirty="0"/>
              <a:t>TCH common area renovation					$75,000</a:t>
            </a:r>
          </a:p>
          <a:p>
            <a:pPr>
              <a:lnSpc>
                <a:spcPct val="90000"/>
              </a:lnSpc>
            </a:pPr>
            <a:r>
              <a:rPr lang="en-US" sz="4000" dirty="0"/>
              <a:t>DeGarmo 506 renovation						$145,000	</a:t>
            </a:r>
            <a:r>
              <a:rPr lang="en-US" dirty="0"/>
              <a:t>			 </a:t>
            </a:r>
          </a:p>
        </p:txBody>
      </p:sp>
    </p:spTree>
    <p:extLst>
      <p:ext uri="{BB962C8B-B14F-4D97-AF65-F5344CB8AC3E}">
        <p14:creationId xmlns:p14="http://schemas.microsoft.com/office/powerpoint/2010/main" val="3573790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C666-33BE-4D11-987B-BF3291360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>
            <a:normAutofit/>
          </a:bodyPr>
          <a:lstStyle/>
          <a:p>
            <a:r>
              <a:rPr lang="en-US" dirty="0"/>
              <a:t>Total FY20 Budget Requests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354578D-8A72-4C53-8347-B76395D83E81}"/>
              </a:ext>
            </a:extLst>
          </p:cNvPr>
          <p:cNvSpPr txBox="1">
            <a:spLocks/>
          </p:cNvSpPr>
          <p:nvPr/>
        </p:nvSpPr>
        <p:spPr>
          <a:xfrm>
            <a:off x="768626" y="1763711"/>
            <a:ext cx="6188765" cy="5032654"/>
          </a:xfrm>
          <a:prstGeom prst="rect">
            <a:avLst/>
          </a:prstGeom>
        </p:spPr>
        <p:txBody>
          <a:bodyPr/>
          <a:lstStyle>
            <a:lvl1pPr marL="459246" indent="-459246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5033" indent="-382705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082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3148" indent="-306164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5476" indent="-306164" algn="l" defTabSz="61232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67804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132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46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88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C000"/>
                </a:solidFill>
              </a:rPr>
              <a:t>Personnel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15 tenure track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1 non-tenure track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rgbClr val="FFC000"/>
                </a:solidFill>
              </a:rPr>
              <a:t>Permanent request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SED Mentoring program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3BDDFC9-01A1-4403-8D16-952E5E879585}"/>
              </a:ext>
            </a:extLst>
          </p:cNvPr>
          <p:cNvSpPr txBox="1">
            <a:spLocks/>
          </p:cNvSpPr>
          <p:nvPr/>
        </p:nvSpPr>
        <p:spPr>
          <a:xfrm>
            <a:off x="7103167" y="1763711"/>
            <a:ext cx="6095995" cy="5032654"/>
          </a:xfrm>
          <a:prstGeom prst="rect">
            <a:avLst/>
          </a:prstGeom>
        </p:spPr>
        <p:txBody>
          <a:bodyPr/>
          <a:lstStyle>
            <a:lvl1pPr marL="459246" indent="-459246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5033" indent="-382705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082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3148" indent="-306164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5476" indent="-306164" algn="l" defTabSz="61232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67804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132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46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88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C000"/>
                </a:solidFill>
              </a:rPr>
              <a:t>Provost enhancement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Classroom renovations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rgbClr val="FFC000"/>
                </a:solidFill>
              </a:rPr>
              <a:t>Strategic budgeted carryover</a:t>
            </a:r>
          </a:p>
        </p:txBody>
      </p:sp>
    </p:spTree>
    <p:extLst>
      <p:ext uri="{BB962C8B-B14F-4D97-AF65-F5344CB8AC3E}">
        <p14:creationId xmlns:p14="http://schemas.microsoft.com/office/powerpoint/2010/main" val="380947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83D4-DC6B-4B23-9E7E-A2AC5251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9531"/>
            <a:ext cx="13716000" cy="2116183"/>
          </a:xfrm>
        </p:spPr>
        <p:txBody>
          <a:bodyPr>
            <a:normAutofit/>
          </a:bodyPr>
          <a:lstStyle/>
          <a:p>
            <a:r>
              <a:rPr lang="en-US" sz="9600" dirty="0"/>
              <a:t>FY20 Planning</a:t>
            </a:r>
          </a:p>
        </p:txBody>
      </p:sp>
    </p:spTree>
    <p:extLst>
      <p:ext uri="{BB962C8B-B14F-4D97-AF65-F5344CB8AC3E}">
        <p14:creationId xmlns:p14="http://schemas.microsoft.com/office/powerpoint/2010/main" val="1768658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D263-D30C-447F-967A-DBFC536F3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/>
          <a:lstStyle/>
          <a:p>
            <a:r>
              <a:rPr lang="en-US" dirty="0"/>
              <a:t>Leadership Team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C280A-BF44-4F58-9758-94AA5A59F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700827"/>
            <a:ext cx="6060282" cy="5763223"/>
          </a:xfrm>
        </p:spPr>
        <p:txBody>
          <a:bodyPr vert="horz" lIns="122466" tIns="61233" rIns="122466" bIns="61233" rtlCol="0" anchor="t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Amy </a:t>
            </a:r>
            <a:r>
              <a:rPr lang="en-US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Fritson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Coffman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Principal, Metcalf School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Andrea </a:t>
            </a:r>
            <a:r>
              <a:rPr lang="en-US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Markert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Principal, University High School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Linda Vernon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Director, Center for the Advancement and Support of Educational Initiatives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Lynne Haeffele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Director, Center for the Study of Education Policy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Maria Zamudio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Executive Director, National Center for Urban Education 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5B28D-50F6-4C5A-BCAB-9EEA3218BB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58489" y="1690991"/>
            <a:ext cx="6062663" cy="5135105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Aimee Julian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Director, Illinois Center for Specialized Professional Support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Deborah MacPhee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Interim Director, Mary &amp; Jean Borg Center for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Reading &amp; Literacy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Kris Mason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Director, National Board Resource Center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Jodi Nibbelin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Coordinator, Special Education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Assistive Technology Center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18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862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83D4-DC6B-4B23-9E7E-A2AC5251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/>
          <a:lstStyle/>
          <a:p>
            <a:r>
              <a:rPr lang="en-US" dirty="0"/>
              <a:t>FY20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527A8-6DAD-43D3-B84A-3956C2299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Strategic Plan 2019-2024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78639-937F-4F35-8732-4C38896FD3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Phyllis McCluskey-Titus (Chair), EAF </a:t>
            </a:r>
          </a:p>
          <a:p>
            <a:r>
              <a:rPr lang="en-US" dirty="0"/>
              <a:t>Jim Palmer, EAF</a:t>
            </a:r>
          </a:p>
          <a:p>
            <a:r>
              <a:rPr lang="en-US" dirty="0"/>
              <a:t>Tara Kaczorowski, SED </a:t>
            </a:r>
          </a:p>
          <a:p>
            <a:r>
              <a:rPr lang="en-US" dirty="0"/>
              <a:t>Lydia Kyei-Blankson, EAF </a:t>
            </a:r>
          </a:p>
          <a:p>
            <a:r>
              <a:rPr lang="en-US" dirty="0"/>
              <a:t>Maribeth </a:t>
            </a:r>
            <a:r>
              <a:rPr lang="en-US" dirty="0" err="1"/>
              <a:t>Lartz</a:t>
            </a:r>
            <a:r>
              <a:rPr lang="en-US" dirty="0"/>
              <a:t>, SED</a:t>
            </a:r>
          </a:p>
          <a:p>
            <a:r>
              <a:rPr lang="en-US" dirty="0"/>
              <a:t>Yun-Ching Chung, SED</a:t>
            </a:r>
          </a:p>
          <a:p>
            <a:r>
              <a:rPr lang="en-US" dirty="0"/>
              <a:t>Mindy Ely, SED </a:t>
            </a:r>
          </a:p>
          <a:p>
            <a:r>
              <a:rPr lang="en-US" dirty="0"/>
              <a:t>Miranda Lin, TCH </a:t>
            </a:r>
          </a:p>
          <a:p>
            <a:r>
              <a:rPr lang="en-US" dirty="0"/>
              <a:t>Lara Handsfield, TCH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912D82-16CF-40EA-B756-E4F31349A3B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Ryan Brown, TCH </a:t>
            </a:r>
          </a:p>
          <a:p>
            <a:r>
              <a:rPr lang="en-US" dirty="0"/>
              <a:t>Jay Percell, TCH </a:t>
            </a:r>
          </a:p>
          <a:p>
            <a:r>
              <a:rPr lang="en-US" dirty="0"/>
              <a:t>Jennie Frank, Lab School </a:t>
            </a:r>
          </a:p>
          <a:p>
            <a:r>
              <a:rPr lang="en-US" dirty="0"/>
              <a:t>Kirsten Hany, Lab School</a:t>
            </a:r>
          </a:p>
          <a:p>
            <a:r>
              <a:rPr lang="en-US" dirty="0"/>
              <a:t>Molly Turner, Lab School </a:t>
            </a:r>
          </a:p>
          <a:p>
            <a:r>
              <a:rPr lang="en-US" dirty="0"/>
              <a:t>Derek O’Connell, EAF Student</a:t>
            </a:r>
          </a:p>
          <a:p>
            <a:r>
              <a:rPr lang="en-US" dirty="0"/>
              <a:t>LaTonya Harris, SED Student</a:t>
            </a:r>
          </a:p>
          <a:p>
            <a:r>
              <a:rPr lang="en-US" dirty="0"/>
              <a:t>Amy Smith, TCH Student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67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/>
          <a:lstStyle/>
          <a:p>
            <a:r>
              <a:rPr lang="en-US" dirty="0"/>
              <a:t>FY20 Planning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0888" y="3366806"/>
            <a:ext cx="6019800" cy="611853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en-US" dirty="0"/>
              <a:t>April 6-9,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3F916-47B9-4DAA-95FC-8A9C79DB5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28" y="1745517"/>
            <a:ext cx="6019800" cy="1695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D40EF-5F55-4199-868F-C8239BF11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10486" y="1819913"/>
            <a:ext cx="4454237" cy="2771104"/>
          </a:xfrm>
          <a:prstGeom prst="rect">
            <a:avLst/>
          </a:prstGeom>
        </p:spPr>
      </p:pic>
      <p:pic>
        <p:nvPicPr>
          <p:cNvPr id="1030" name="Picture 6" descr="Image result for jim wolfinger">
            <a:extLst>
              <a:ext uri="{FF2B5EF4-FFF2-40B4-BE49-F238E27FC236}">
                <a16:creationId xmlns:a16="http://schemas.microsoft.com/office/drawing/2014/main" id="{BB6FB445-2F69-4FC9-AE76-BEE47E452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576" y="4264161"/>
            <a:ext cx="2428875" cy="28575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BA8AA33-5731-4257-9FC6-73FB18A8BE0A}"/>
              </a:ext>
            </a:extLst>
          </p:cNvPr>
          <p:cNvSpPr txBox="1">
            <a:spLocks/>
          </p:cNvSpPr>
          <p:nvPr/>
        </p:nvSpPr>
        <p:spPr>
          <a:xfrm>
            <a:off x="4830588" y="5611598"/>
            <a:ext cx="6019800" cy="611853"/>
          </a:xfrm>
          <a:prstGeom prst="rect">
            <a:avLst/>
          </a:prstGeom>
        </p:spPr>
        <p:txBody>
          <a:bodyPr vert="horz" lIns="122466" tIns="61233" rIns="122466" bIns="61233" rtlCol="0">
            <a:normAutofit/>
          </a:bodyPr>
          <a:lstStyle>
            <a:lvl1pPr marL="459246" indent="-459246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95033" indent="-382705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53082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43148" indent="-306164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55476" indent="-306164" algn="l" defTabSz="612328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67804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132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46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88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/>
              <a:buNone/>
            </a:pPr>
            <a:r>
              <a:rPr lang="en-US" dirty="0"/>
              <a:t>Dean Jim Wolfinger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122E470-E710-4E8E-B9BD-11A03E9E2A71}"/>
              </a:ext>
            </a:extLst>
          </p:cNvPr>
          <p:cNvSpPr txBox="1">
            <a:spLocks/>
          </p:cNvSpPr>
          <p:nvPr/>
        </p:nvSpPr>
        <p:spPr>
          <a:xfrm>
            <a:off x="8410486" y="4531826"/>
            <a:ext cx="4518378" cy="611853"/>
          </a:xfrm>
          <a:prstGeom prst="rect">
            <a:avLst/>
          </a:prstGeom>
        </p:spPr>
        <p:txBody>
          <a:bodyPr vert="horz" lIns="122466" tIns="61233" rIns="122466" bIns="61233" rtlCol="0">
            <a:normAutofit/>
          </a:bodyPr>
          <a:lstStyle>
            <a:lvl1pPr marL="459246" indent="-459246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95033" indent="-382705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53082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43148" indent="-306164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55476" indent="-306164" algn="l" defTabSz="612328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67804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132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46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88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/>
              <a:buNone/>
            </a:pPr>
            <a:r>
              <a:rPr lang="en-US" dirty="0"/>
              <a:t>Legislative Issues</a:t>
            </a:r>
          </a:p>
        </p:txBody>
      </p:sp>
    </p:spTree>
    <p:extLst>
      <p:ext uri="{BB962C8B-B14F-4D97-AF65-F5344CB8AC3E}">
        <p14:creationId xmlns:p14="http://schemas.microsoft.com/office/powerpoint/2010/main" val="299325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FFE75A-7355-48EC-93D0-904E2BCA6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2991" y="-524170"/>
            <a:ext cx="14556014" cy="87145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AD3A0-4D6E-4CA3-8684-0648153D578A}"/>
              </a:ext>
            </a:extLst>
          </p:cNvPr>
          <p:cNvSpPr/>
          <p:nvPr/>
        </p:nvSpPr>
        <p:spPr>
          <a:xfrm>
            <a:off x="2769167" y="1387411"/>
            <a:ext cx="7498395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12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</a:t>
            </a:r>
            <a:endParaRPr lang="en-US" sz="12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446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218C29-3FBC-4830-A533-A646088E3FAC}"/>
              </a:ext>
            </a:extLst>
          </p:cNvPr>
          <p:cNvSpPr txBox="1"/>
          <p:nvPr/>
        </p:nvSpPr>
        <p:spPr>
          <a:xfrm>
            <a:off x="10123006" y="2611924"/>
            <a:ext cx="323353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producer of teachers in the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Midwest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13DC59-353E-4705-AD7D-85C17A003072}"/>
              </a:ext>
            </a:extLst>
          </p:cNvPr>
          <p:cNvSpPr txBox="1"/>
          <p:nvPr/>
        </p:nvSpPr>
        <p:spPr>
          <a:xfrm>
            <a:off x="5234609" y="2251132"/>
            <a:ext cx="323353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6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Largest producer of teachers in the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257EF8-CB3D-4347-A531-1BE8FD33983D}"/>
              </a:ext>
            </a:extLst>
          </p:cNvPr>
          <p:cNvSpPr txBox="1"/>
          <p:nvPr/>
        </p:nvSpPr>
        <p:spPr>
          <a:xfrm>
            <a:off x="540025" y="2470194"/>
            <a:ext cx="414130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6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Largest producer of special education majors in the U.S.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977C8-E294-42ED-9E2B-C0A9CDED1FD9}"/>
              </a:ext>
            </a:extLst>
          </p:cNvPr>
          <p:cNvSpPr txBox="1"/>
          <p:nvPr/>
        </p:nvSpPr>
        <p:spPr>
          <a:xfrm>
            <a:off x="8567529" y="4251680"/>
            <a:ext cx="414130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6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Largest producer of elementary education in the U.S.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F50F7C-DD09-4E85-A885-1E1ACA7B6A5C}"/>
              </a:ext>
            </a:extLst>
          </p:cNvPr>
          <p:cNvSpPr txBox="1"/>
          <p:nvPr/>
        </p:nvSpPr>
        <p:spPr>
          <a:xfrm>
            <a:off x="9021418" y="479065"/>
            <a:ext cx="414130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r>
              <a:rPr lang="en-US" sz="6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High School (U-High) in Illinois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A052A-660E-46B4-B5BB-60C8DC32FA45}"/>
              </a:ext>
            </a:extLst>
          </p:cNvPr>
          <p:cNvSpPr txBox="1"/>
          <p:nvPr/>
        </p:nvSpPr>
        <p:spPr>
          <a:xfrm>
            <a:off x="4362994" y="4744122"/>
            <a:ext cx="475781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10%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 specific education programs in U.S.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3E491D-C391-4C4D-B834-80C98F0C4265}"/>
              </a:ext>
            </a:extLst>
          </p:cNvPr>
          <p:cNvSpPr txBox="1"/>
          <p:nvPr/>
        </p:nvSpPr>
        <p:spPr>
          <a:xfrm>
            <a:off x="5107056" y="113807"/>
            <a:ext cx="414130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</a:t>
            </a:r>
            <a:r>
              <a:rPr lang="en-US" sz="6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college for the money in the U.S.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C461A2-2813-4AC4-86B4-E5021ECA5C8A}"/>
              </a:ext>
            </a:extLst>
          </p:cNvPr>
          <p:cNvSpPr txBox="1"/>
          <p:nvPr/>
        </p:nvSpPr>
        <p:spPr>
          <a:xfrm>
            <a:off x="593035" y="479065"/>
            <a:ext cx="323353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producer of teachers in Illinois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6BB2AD-87D9-4BE8-9155-B1BB8DBA9984}"/>
              </a:ext>
            </a:extLst>
          </p:cNvPr>
          <p:cNvSpPr txBox="1"/>
          <p:nvPr/>
        </p:nvSpPr>
        <p:spPr>
          <a:xfrm>
            <a:off x="490331" y="4963184"/>
            <a:ext cx="414130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99%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Percentage of students who achieve passing scores on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edTPA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6872E0-1013-421F-BC10-1890D5990484}"/>
              </a:ext>
            </a:extLst>
          </p:cNvPr>
          <p:cNvSpPr txBox="1"/>
          <p:nvPr/>
        </p:nvSpPr>
        <p:spPr>
          <a:xfrm>
            <a:off x="2459935" y="206573"/>
            <a:ext cx="414130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6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college of education for Veterans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34F80-EAEE-41C3-A4B9-0633EEC1D6E0}"/>
              </a:ext>
            </a:extLst>
          </p:cNvPr>
          <p:cNvSpPr txBox="1"/>
          <p:nvPr/>
        </p:nvSpPr>
        <p:spPr>
          <a:xfrm>
            <a:off x="7303603" y="-44715"/>
            <a:ext cx="414130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6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college of 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A2C88C-0671-4CC0-BD8D-AB78AF1E5DF5}"/>
              </a:ext>
            </a:extLst>
          </p:cNvPr>
          <p:cNvSpPr txBox="1"/>
          <p:nvPr/>
        </p:nvSpPr>
        <p:spPr>
          <a:xfrm>
            <a:off x="7712764" y="2341231"/>
            <a:ext cx="414130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6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Special Education College in U.S.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9D1AAF-2BA1-4E5A-B10B-1F6C6C2A5CFC}"/>
              </a:ext>
            </a:extLst>
          </p:cNvPr>
          <p:cNvSpPr txBox="1"/>
          <p:nvPr/>
        </p:nvSpPr>
        <p:spPr>
          <a:xfrm>
            <a:off x="2968486" y="3444197"/>
            <a:ext cx="414130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out of 3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recent years Redbird has won Teacher of Year Award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2A403D-4467-4A8C-A3D1-047D805CB686}"/>
              </a:ext>
            </a:extLst>
          </p:cNvPr>
          <p:cNvSpPr txBox="1"/>
          <p:nvPr/>
        </p:nvSpPr>
        <p:spPr>
          <a:xfrm>
            <a:off x="6616198" y="1872803"/>
            <a:ext cx="414130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</a:t>
            </a:r>
            <a:r>
              <a:rPr lang="en-US" sz="6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graduate school in Education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AA41BF-5355-444D-86FC-B398E6276625}"/>
              </a:ext>
            </a:extLst>
          </p:cNvPr>
          <p:cNvSpPr txBox="1"/>
          <p:nvPr/>
        </p:nvSpPr>
        <p:spPr>
          <a:xfrm>
            <a:off x="2886491" y="1751831"/>
            <a:ext cx="363440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 rate on State of IL content exam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2236AF-CF68-4D93-BE97-54EFCD63CB5A}"/>
              </a:ext>
            </a:extLst>
          </p:cNvPr>
          <p:cNvSpPr txBox="1"/>
          <p:nvPr/>
        </p:nvSpPr>
        <p:spPr>
          <a:xfrm>
            <a:off x="6642656" y="3876159"/>
            <a:ext cx="404522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$400,000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Recruitment and retention scholarships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3D805C-C555-48C7-B039-EA71195C63D7}"/>
              </a:ext>
            </a:extLst>
          </p:cNvPr>
          <p:cNvSpPr txBox="1"/>
          <p:nvPr/>
        </p:nvSpPr>
        <p:spPr>
          <a:xfrm>
            <a:off x="137490" y="2004022"/>
            <a:ext cx="323353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in 7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Illinois public teachers graduated from ISU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99B2E5-7C67-477B-85B4-AF1744EDBDD6}"/>
              </a:ext>
            </a:extLst>
          </p:cNvPr>
          <p:cNvSpPr txBox="1"/>
          <p:nvPr/>
        </p:nvSpPr>
        <p:spPr>
          <a:xfrm>
            <a:off x="7504045" y="4876432"/>
            <a:ext cx="323353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in 4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first-year teachers in Illinois graduated from ISU</a:t>
            </a:r>
          </a:p>
        </p:txBody>
      </p:sp>
    </p:spTree>
    <p:extLst>
      <p:ext uri="{BB962C8B-B14F-4D97-AF65-F5344CB8AC3E}">
        <p14:creationId xmlns:p14="http://schemas.microsoft.com/office/powerpoint/2010/main" val="197590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C666-33BE-4D11-987B-BF3291360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>
            <a:normAutofit/>
          </a:bodyPr>
          <a:lstStyle/>
          <a:p>
            <a:r>
              <a:rPr lang="en-US" dirty="0"/>
              <a:t>FY20 Budget Requests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8249F-4B33-4CFB-9D70-3EDC470D04B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4914" y="1745065"/>
            <a:ext cx="12344400" cy="4089676"/>
          </a:xfrm>
        </p:spPr>
        <p:txBody>
          <a:bodyPr/>
          <a:lstStyle/>
          <a:p>
            <a:r>
              <a:rPr lang="en-US" b="1" dirty="0"/>
              <a:t>Personnel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Permanent request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Provost enhancement requests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alibri"/>
              </a:rPr>
              <a:t>Strategic budgeted carryover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887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9810-B8E9-4EA4-8ACE-28A42AD37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41EFC79-6012-44ED-AF81-047530C8F05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4842454"/>
              </p:ext>
            </p:extLst>
          </p:nvPr>
        </p:nvGraphicFramePr>
        <p:xfrm>
          <a:off x="3332842" y="1573486"/>
          <a:ext cx="7050315" cy="5228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94307FB-3965-4709-9021-05C7B604D1D4}"/>
              </a:ext>
            </a:extLst>
          </p:cNvPr>
          <p:cNvSpPr txBox="1"/>
          <p:nvPr/>
        </p:nvSpPr>
        <p:spPr>
          <a:xfrm rot="16200000">
            <a:off x="1678491" y="3608414"/>
            <a:ext cx="2289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TT/T Faculty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55D4D-CA84-4264-8E81-2E539182C562}"/>
              </a:ext>
            </a:extLst>
          </p:cNvPr>
          <p:cNvSpPr txBox="1"/>
          <p:nvPr/>
        </p:nvSpPr>
        <p:spPr>
          <a:xfrm>
            <a:off x="6901547" y="6692798"/>
            <a:ext cx="1190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2603436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9810-B8E9-4EA4-8ACE-28A42AD37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/>
          <a:lstStyle/>
          <a:p>
            <a:r>
              <a:rPr lang="en-US" dirty="0"/>
              <a:t>Enrollment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41EFC79-6012-44ED-AF81-047530C8F05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07330053"/>
              </p:ext>
            </p:extLst>
          </p:nvPr>
        </p:nvGraphicFramePr>
        <p:xfrm>
          <a:off x="3332842" y="1573486"/>
          <a:ext cx="7050315" cy="5228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94307FB-3965-4709-9021-05C7B604D1D4}"/>
              </a:ext>
            </a:extLst>
          </p:cNvPr>
          <p:cNvSpPr txBox="1"/>
          <p:nvPr/>
        </p:nvSpPr>
        <p:spPr>
          <a:xfrm rot="16200000">
            <a:off x="1950637" y="3540922"/>
            <a:ext cx="1744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Students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55D4D-CA84-4264-8E81-2E539182C562}"/>
              </a:ext>
            </a:extLst>
          </p:cNvPr>
          <p:cNvSpPr txBox="1"/>
          <p:nvPr/>
        </p:nvSpPr>
        <p:spPr>
          <a:xfrm>
            <a:off x="5791201" y="6692798"/>
            <a:ext cx="305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Year (fall census)</a:t>
            </a:r>
          </a:p>
        </p:txBody>
      </p:sp>
    </p:spTree>
    <p:extLst>
      <p:ext uri="{BB962C8B-B14F-4D97-AF65-F5344CB8AC3E}">
        <p14:creationId xmlns:p14="http://schemas.microsoft.com/office/powerpoint/2010/main" val="3612638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C666-33BE-4D11-987B-BF3291360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>
            <a:normAutofit/>
          </a:bodyPr>
          <a:lstStyle/>
          <a:p>
            <a:r>
              <a:rPr lang="en-US" dirty="0"/>
              <a:t>Recruitment &amp; Retention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FB8D8-D14E-49FF-9372-8E1F626D3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85233" y="2707528"/>
            <a:ext cx="2795451" cy="1683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03D08A-0EC9-4F0E-9C62-A230C09C9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77118" y="1309802"/>
            <a:ext cx="2795451" cy="27954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92E3C2-4B3B-49AF-BC27-56ED82716E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819339" y="4990117"/>
            <a:ext cx="2010279" cy="2010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EC449F-5EFE-4B7B-A787-CDA8CE3444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64510" y="4692338"/>
            <a:ext cx="2605838" cy="26058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248AB7-6866-41BD-88E7-7400365E22D4}"/>
              </a:ext>
            </a:extLst>
          </p:cNvPr>
          <p:cNvSpPr txBox="1"/>
          <p:nvPr/>
        </p:nvSpPr>
        <p:spPr>
          <a:xfrm>
            <a:off x="2824479" y="1753870"/>
            <a:ext cx="61520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$160,000 general scholarships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$99,000 incentive scholarships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$28,000 retention*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C4C98A-B981-4862-A362-9E36758482D8}"/>
              </a:ext>
            </a:extLst>
          </p:cNvPr>
          <p:cNvSpPr txBox="1"/>
          <p:nvPr/>
        </p:nvSpPr>
        <p:spPr>
          <a:xfrm>
            <a:off x="3700641" y="5278257"/>
            <a:ext cx="2175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Ultra Bold" panose="020B0604020202020204" pitchFamily="34" charset="0"/>
              </a:rPr>
              <a:t>Donuts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Ultra Bold" panose="020B0604020202020204" pitchFamily="34" charset="0"/>
              </a:rPr>
              <a:t>with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Ultra Bold" panose="020B0604020202020204" pitchFamily="34" charset="0"/>
              </a:rPr>
              <a:t>Districts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6AFFD7-DCC1-46E0-BD92-D9AEFEF276FE}"/>
              </a:ext>
            </a:extLst>
          </p:cNvPr>
          <p:cNvSpPr txBox="1"/>
          <p:nvPr/>
        </p:nvSpPr>
        <p:spPr>
          <a:xfrm rot="21097282">
            <a:off x="8337152" y="1657985"/>
            <a:ext cx="388124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Brush Script MT" panose="03060802040406070304" pitchFamily="66" charset="0"/>
              </a:rPr>
              <a:t>Future teacher signing days!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A7B9EF-C229-4571-B145-6B05EEEBBA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745787">
            <a:off x="12021915" y="585910"/>
            <a:ext cx="1855504" cy="30063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82ECA2-9D18-45E0-9B18-A32EA6624260}"/>
              </a:ext>
            </a:extLst>
          </p:cNvPr>
          <p:cNvSpPr txBox="1"/>
          <p:nvPr/>
        </p:nvSpPr>
        <p:spPr>
          <a:xfrm>
            <a:off x="7295442" y="4390622"/>
            <a:ext cx="5668893" cy="3108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b="1" dirty="0"/>
              <a:t>Future Teachers’ Conference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0B86B9C-7996-46D5-A47D-93BB88FA49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266297" y="3240065"/>
            <a:ext cx="5970701" cy="4259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8D3163-DD3D-44C2-B126-07F61E05D802}"/>
              </a:ext>
            </a:extLst>
          </p:cNvPr>
          <p:cNvSpPr txBox="1"/>
          <p:nvPr/>
        </p:nvSpPr>
        <p:spPr>
          <a:xfrm>
            <a:off x="3556948" y="3855972"/>
            <a:ext cx="6152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5228" lvl="1" indent="-3429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47 Redbird Educator Sessions </a:t>
            </a:r>
          </a:p>
          <a:p>
            <a:pPr marL="955228" lvl="1" indent="-3429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4 future educators </a:t>
            </a:r>
            <a:r>
              <a:rPr lang="en-US" sz="2800" dirty="0"/>
              <a:t>sessions</a:t>
            </a:r>
          </a:p>
        </p:txBody>
      </p:sp>
    </p:spTree>
    <p:extLst>
      <p:ext uri="{BB962C8B-B14F-4D97-AF65-F5344CB8AC3E}">
        <p14:creationId xmlns:p14="http://schemas.microsoft.com/office/powerpoint/2010/main" val="250179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6" grpId="0"/>
      <p:bldP spid="20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4AE20-1F6A-4F5F-91FA-65F77480C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031"/>
            <a:ext cx="13716000" cy="1286140"/>
          </a:xfrm>
        </p:spPr>
        <p:txBody>
          <a:bodyPr>
            <a:normAutofit/>
          </a:bodyPr>
          <a:lstStyle/>
          <a:p>
            <a:r>
              <a:rPr lang="en-US" sz="4400" dirty="0"/>
              <a:t>University Laboratory Schools Enrollment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A2B75-1DED-4F9F-9281-EBEDD643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556" y="2017486"/>
            <a:ext cx="6060282" cy="4875866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FFC000"/>
                </a:solidFill>
              </a:rPr>
              <a:t>Thomas Metcalf</a:t>
            </a:r>
          </a:p>
          <a:p>
            <a:pPr marL="0" indent="0">
              <a:buNone/>
            </a:pPr>
            <a:r>
              <a:rPr lang="en-US" dirty="0"/>
              <a:t>Preschool			28</a:t>
            </a:r>
          </a:p>
          <a:p>
            <a:pPr marL="0" indent="0">
              <a:buNone/>
            </a:pPr>
            <a:r>
              <a:rPr lang="en-US" dirty="0"/>
              <a:t>K – 8</a:t>
            </a:r>
            <a:r>
              <a:rPr lang="en-US" baseline="30000" dirty="0"/>
              <a:t>th</a:t>
            </a:r>
            <a:r>
              <a:rPr lang="en-US" dirty="0"/>
              <a:t> grade 		386</a:t>
            </a:r>
          </a:p>
          <a:p>
            <a:pPr marL="0" indent="0">
              <a:buNone/>
            </a:pPr>
            <a:r>
              <a:rPr lang="en-US" b="1" dirty="0"/>
              <a:t>Total				414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195E4F-0A93-4DD4-9F45-F340A7601905}"/>
              </a:ext>
            </a:extLst>
          </p:cNvPr>
          <p:cNvSpPr txBox="1">
            <a:spLocks/>
          </p:cNvSpPr>
          <p:nvPr/>
        </p:nvSpPr>
        <p:spPr>
          <a:xfrm>
            <a:off x="7616370" y="2010233"/>
            <a:ext cx="6060282" cy="4875866"/>
          </a:xfrm>
          <a:prstGeom prst="rect">
            <a:avLst/>
          </a:prstGeom>
        </p:spPr>
        <p:txBody>
          <a:bodyPr vert="horz" lIns="122466" tIns="61233" rIns="122466" bIns="61233" rtlCol="0">
            <a:normAutofit/>
          </a:bodyPr>
          <a:lstStyle>
            <a:lvl1pPr marL="459246" indent="-459246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95033" indent="-382705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53082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43148" indent="-306164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55476" indent="-306164" algn="l" defTabSz="612328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67804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132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46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88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b="1" dirty="0">
                <a:solidFill>
                  <a:srgbClr val="FFC000"/>
                </a:solidFill>
              </a:rPr>
              <a:t>University High School</a:t>
            </a:r>
          </a:p>
          <a:p>
            <a:pPr marL="0" indent="0">
              <a:buNone/>
            </a:pPr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grade			158</a:t>
            </a:r>
          </a:p>
          <a:p>
            <a:pPr marL="0" indent="0">
              <a:buNone/>
            </a:pPr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grade			156</a:t>
            </a:r>
          </a:p>
          <a:p>
            <a:pPr marL="0" indent="0">
              <a:buNone/>
            </a:pPr>
            <a:r>
              <a:rPr lang="en-US" dirty="0"/>
              <a:t>11</a:t>
            </a:r>
            <a:r>
              <a:rPr lang="en-US" baseline="30000" dirty="0"/>
              <a:t>th</a:t>
            </a:r>
            <a:r>
              <a:rPr lang="en-US" dirty="0"/>
              <a:t> grade			152</a:t>
            </a:r>
          </a:p>
          <a:p>
            <a:pPr marL="0" indent="0">
              <a:buNone/>
            </a:pPr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grade			144</a:t>
            </a:r>
          </a:p>
          <a:p>
            <a:pPr marL="0" indent="0">
              <a:buNone/>
            </a:pPr>
            <a:r>
              <a:rPr lang="en-US" b="1" dirty="0"/>
              <a:t>Total				610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B86586-C919-4F71-9353-0AC3592C01EC}"/>
              </a:ext>
            </a:extLst>
          </p:cNvPr>
          <p:cNvCxnSpPr>
            <a:cxnSpLocks/>
          </p:cNvCxnSpPr>
          <p:nvPr/>
        </p:nvCxnSpPr>
        <p:spPr>
          <a:xfrm>
            <a:off x="783773" y="3901961"/>
            <a:ext cx="37882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9D92C8-46DC-43BA-867F-A27920EA6BB9}"/>
              </a:ext>
            </a:extLst>
          </p:cNvPr>
          <p:cNvCxnSpPr>
            <a:cxnSpLocks/>
          </p:cNvCxnSpPr>
          <p:nvPr/>
        </p:nvCxnSpPr>
        <p:spPr>
          <a:xfrm>
            <a:off x="7721600" y="5084874"/>
            <a:ext cx="37229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601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Custom 5">
      <a:majorFont>
        <a:latin typeface="Franklin Gothic Demi"/>
        <a:ea typeface=""/>
        <a:cs typeface=""/>
      </a:majorFont>
      <a:minorFont>
        <a:latin typeface="Franklin Gothic Medium"/>
        <a:ea typeface=""/>
        <a:cs typeface="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57150"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fety Features_SL_v4" id="{2E845115-D7EA-47A1-8C85-FFF01EE12C45}" vid="{96CBC896-B2AE-4284-B175-D043ED878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3881</TotalTime>
  <Words>795</Words>
  <Application>Microsoft Office PowerPoint</Application>
  <PresentationFormat>Custom</PresentationFormat>
  <Paragraphs>325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Bradley Hand ITC</vt:lpstr>
      <vt:lpstr>Brush Script MT</vt:lpstr>
      <vt:lpstr>Calibri</vt:lpstr>
      <vt:lpstr>Corbel</vt:lpstr>
      <vt:lpstr>Franklin Gothic Demi</vt:lpstr>
      <vt:lpstr>Franklin Gothic Medium</vt:lpstr>
      <vt:lpstr>Gill Sans Nova Ultra Bold</vt:lpstr>
      <vt:lpstr>Segoe Script</vt:lpstr>
      <vt:lpstr>Segoe UI</vt:lpstr>
      <vt:lpstr>Times New Roman</vt:lpstr>
      <vt:lpstr>Office Theme</vt:lpstr>
      <vt:lpstr>Headlines</vt:lpstr>
      <vt:lpstr>Office Theme</vt:lpstr>
      <vt:lpstr> </vt:lpstr>
      <vt:lpstr>Leadership Team</vt:lpstr>
      <vt:lpstr>Leadership Team</vt:lpstr>
      <vt:lpstr>PowerPoint Presentation</vt:lpstr>
      <vt:lpstr>FY20 Budget Requests</vt:lpstr>
      <vt:lpstr>Faculty</vt:lpstr>
      <vt:lpstr>Enrollment</vt:lpstr>
      <vt:lpstr>Recruitment &amp; Retention</vt:lpstr>
      <vt:lpstr>University Laboratory Schools Enrollment</vt:lpstr>
      <vt:lpstr>PowerPoint Presentation</vt:lpstr>
      <vt:lpstr>Faculty Productivity</vt:lpstr>
      <vt:lpstr>External Submissions &amp; Awards</vt:lpstr>
      <vt:lpstr>Scholarly Productivity</vt:lpstr>
      <vt:lpstr>Scholarly Productivity</vt:lpstr>
      <vt:lpstr>Personnel Requests: Tenure Track</vt:lpstr>
      <vt:lpstr>Personnel Requests: Non-Tenure Track</vt:lpstr>
      <vt:lpstr>FY20 Budget Requests</vt:lpstr>
      <vt:lpstr>Permanent Request</vt:lpstr>
      <vt:lpstr>FY20 Budget Requests</vt:lpstr>
      <vt:lpstr>Recent Facility Renovations</vt:lpstr>
      <vt:lpstr>PowerPoint Presentation</vt:lpstr>
      <vt:lpstr>Provost Enhancement Requests: Facilities</vt:lpstr>
      <vt:lpstr>Gift Production in FY18</vt:lpstr>
      <vt:lpstr>Reached Campaign Goal  $14,250,000</vt:lpstr>
      <vt:lpstr>PowerPoint Presentation</vt:lpstr>
      <vt:lpstr>FY20 Budget Requests</vt:lpstr>
      <vt:lpstr>Strategic Budgeted Carryover</vt:lpstr>
      <vt:lpstr>Total FY20 Budget Requests</vt:lpstr>
      <vt:lpstr>FY20 Planning</vt:lpstr>
      <vt:lpstr>FY20 Planning</vt:lpstr>
      <vt:lpstr>FY20 Planning</vt:lpstr>
      <vt:lpstr>PowerPoint Presentation</vt:lpstr>
    </vt:vector>
  </TitlesOfParts>
  <Company>Illinois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Robinson</dc:creator>
  <cp:lastModifiedBy>Laudner, Kevin</cp:lastModifiedBy>
  <cp:revision>178</cp:revision>
  <cp:lastPrinted>2019-03-21T19:45:30Z</cp:lastPrinted>
  <dcterms:created xsi:type="dcterms:W3CDTF">2014-09-10T13:05:02Z</dcterms:created>
  <dcterms:modified xsi:type="dcterms:W3CDTF">2019-03-22T15:38:25Z</dcterms:modified>
</cp:coreProperties>
</file>