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3" r:id="rId17"/>
    <p:sldId id="282" r:id="rId18"/>
    <p:sldId id="275" r:id="rId19"/>
    <p:sldId id="274" r:id="rId20"/>
    <p:sldId id="273" r:id="rId21"/>
    <p:sldId id="271" r:id="rId22"/>
    <p:sldId id="272" r:id="rId23"/>
    <p:sldId id="276" r:id="rId24"/>
    <p:sldId id="277" r:id="rId25"/>
    <p:sldId id="278" r:id="rId26"/>
    <p:sldId id="279" r:id="rId27"/>
    <p:sldId id="280" r:id="rId28"/>
    <p:sldId id="281"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FFFF"/>
    <a:srgbClr val="316154"/>
    <a:srgbClr val="366C5E"/>
    <a:srgbClr val="40806F"/>
    <a:srgbClr val="E6E6E6"/>
    <a:srgbClr val="B9C6A2"/>
    <a:srgbClr val="85643F"/>
    <a:srgbClr val="8D6A43"/>
    <a:srgbClr val="775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1E9C1-7005-4865-824A-11DDB3BB2AFC}" v="5" dt="2019-04-05T14:38:35.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9939" autoAdjust="0"/>
  </p:normalViewPr>
  <p:slideViewPr>
    <p:cSldViewPr snapToGrid="0">
      <p:cViewPr varScale="1">
        <p:scale>
          <a:sx n="103" d="100"/>
          <a:sy n="103" d="100"/>
        </p:scale>
        <p:origin x="792"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ch, Susan" userId="428c234d-4380-4ebd-b1c5-ffe8885ee74f" providerId="ADAL" clId="{23F1E9C1-7005-4865-824A-11DDB3BB2AFC}"/>
    <pc:docChg chg="modSld">
      <pc:chgData name="Lynch, Susan" userId="428c234d-4380-4ebd-b1c5-ffe8885ee74f" providerId="ADAL" clId="{23F1E9C1-7005-4865-824A-11DDB3BB2AFC}" dt="2019-04-05T14:38:35.886" v="4" actId="20577"/>
      <pc:docMkLst>
        <pc:docMk/>
      </pc:docMkLst>
      <pc:sldChg chg="modSp">
        <pc:chgData name="Lynch, Susan" userId="428c234d-4380-4ebd-b1c5-ffe8885ee74f" providerId="ADAL" clId="{23F1E9C1-7005-4865-824A-11DDB3BB2AFC}" dt="2019-04-05T14:38:35.886" v="4" actId="20577"/>
        <pc:sldMkLst>
          <pc:docMk/>
          <pc:sldMk cId="1198419007" sldId="266"/>
        </pc:sldMkLst>
        <pc:spChg chg="mod">
          <ac:chgData name="Lynch, Susan" userId="428c234d-4380-4ebd-b1c5-ffe8885ee74f" providerId="ADAL" clId="{23F1E9C1-7005-4865-824A-11DDB3BB2AFC}" dt="2019-04-05T14:38:35.886" v="4" actId="20577"/>
          <ac:spMkLst>
            <pc:docMk/>
            <pc:sldMk cId="1198419007" sldId="266"/>
            <ac:spMk id="26" creationId="{6085A89A-9804-4165-88CD-B93209BA5963}"/>
          </ac:spMkLst>
        </pc:spChg>
      </pc:sldChg>
    </pc:docChg>
  </pc:docChgLst>
  <pc:docChgLst>
    <pc:chgData name="Lynch, Susan" userId="428c234d-4380-4ebd-b1c5-ffe8885ee74f" providerId="ADAL" clId="{9F7BBBF9-4C10-4008-954E-14C7ACA38EC5}"/>
    <pc:docChg chg="custSel modSld">
      <pc:chgData name="Lynch, Susan" userId="428c234d-4380-4ebd-b1c5-ffe8885ee74f" providerId="ADAL" clId="{9F7BBBF9-4C10-4008-954E-14C7ACA38EC5}" dt="2019-03-26T21:22:07.714" v="3085" actId="20577"/>
      <pc:docMkLst>
        <pc:docMk/>
      </pc:docMkLst>
      <pc:sldChg chg="modNotesTx">
        <pc:chgData name="Lynch, Susan" userId="428c234d-4380-4ebd-b1c5-ffe8885ee74f" providerId="ADAL" clId="{9F7BBBF9-4C10-4008-954E-14C7ACA38EC5}" dt="2019-03-26T21:11:02.085" v="263" actId="20577"/>
        <pc:sldMkLst>
          <pc:docMk/>
          <pc:sldMk cId="3618610172" sldId="260"/>
        </pc:sldMkLst>
      </pc:sldChg>
      <pc:sldChg chg="modNotesTx">
        <pc:chgData name="Lynch, Susan" userId="428c234d-4380-4ebd-b1c5-ffe8885ee74f" providerId="ADAL" clId="{9F7BBBF9-4C10-4008-954E-14C7ACA38EC5}" dt="2019-03-26T21:13:40.507" v="961" actId="20577"/>
        <pc:sldMkLst>
          <pc:docMk/>
          <pc:sldMk cId="4036909495" sldId="261"/>
        </pc:sldMkLst>
      </pc:sldChg>
      <pc:sldChg chg="modNotesTx">
        <pc:chgData name="Lynch, Susan" userId="428c234d-4380-4ebd-b1c5-ffe8885ee74f" providerId="ADAL" clId="{9F7BBBF9-4C10-4008-954E-14C7ACA38EC5}" dt="2019-03-26T21:14:29.568" v="1086" actId="20577"/>
        <pc:sldMkLst>
          <pc:docMk/>
          <pc:sldMk cId="2514717108" sldId="264"/>
        </pc:sldMkLst>
      </pc:sldChg>
      <pc:sldChg chg="modNotesTx">
        <pc:chgData name="Lynch, Susan" userId="428c234d-4380-4ebd-b1c5-ffe8885ee74f" providerId="ADAL" clId="{9F7BBBF9-4C10-4008-954E-14C7ACA38EC5}" dt="2019-03-26T21:17:45.374" v="1894" actId="20577"/>
        <pc:sldMkLst>
          <pc:docMk/>
          <pc:sldMk cId="1198419007" sldId="266"/>
        </pc:sldMkLst>
      </pc:sldChg>
      <pc:sldChg chg="modNotesTx">
        <pc:chgData name="Lynch, Susan" userId="428c234d-4380-4ebd-b1c5-ffe8885ee74f" providerId="ADAL" clId="{9F7BBBF9-4C10-4008-954E-14C7ACA38EC5}" dt="2019-03-26T21:20:40.013" v="2755" actId="20577"/>
        <pc:sldMkLst>
          <pc:docMk/>
          <pc:sldMk cId="102791428" sldId="270"/>
        </pc:sldMkLst>
      </pc:sldChg>
      <pc:sldChg chg="modNotesTx">
        <pc:chgData name="Lynch, Susan" userId="428c234d-4380-4ebd-b1c5-ffe8885ee74f" providerId="ADAL" clId="{9F7BBBF9-4C10-4008-954E-14C7ACA38EC5}" dt="2019-03-26T21:22:07.714" v="3085" actId="20577"/>
        <pc:sldMkLst>
          <pc:docMk/>
          <pc:sldMk cId="3492280131" sldId="27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6707474952973"/>
          <c:y val="3.5606213948338863E-2"/>
          <c:w val="0.79330088818659461"/>
          <c:h val="0.80961634960190754"/>
        </c:manualLayout>
      </c:layout>
      <c:barChart>
        <c:barDir val="col"/>
        <c:grouping val="clustered"/>
        <c:varyColors val="0"/>
        <c:ser>
          <c:idx val="0"/>
          <c:order val="0"/>
          <c:tx>
            <c:strRef>
              <c:f>Sheet1!$B$1</c:f>
              <c:strCache>
                <c:ptCount val="1"/>
                <c:pt idx="0">
                  <c:v>Traditional BSN Applications (submitted by 11/15)</c:v>
                </c:pt>
              </c:strCache>
            </c:strRef>
          </c:tx>
          <c:spPr>
            <a:solidFill>
              <a:srgbClr val="C00000">
                <a:alpha val="70000"/>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Sheet1!$B$2:$B$4</c:f>
              <c:numCache>
                <c:formatCode>General</c:formatCode>
                <c:ptCount val="3"/>
                <c:pt idx="0">
                  <c:v>1347</c:v>
                </c:pt>
                <c:pt idx="1">
                  <c:v>1403</c:v>
                </c:pt>
                <c:pt idx="2">
                  <c:v>1553</c:v>
                </c:pt>
              </c:numCache>
            </c:numRef>
          </c:val>
          <c:extLst>
            <c:ext xmlns:c16="http://schemas.microsoft.com/office/drawing/2014/chart" uri="{C3380CC4-5D6E-409C-BE32-E72D297353CC}">
              <c16:uniqueId val="{00000000-B64D-45F0-A2EB-F3323CD17DE5}"/>
            </c:ext>
          </c:extLst>
        </c:ser>
        <c:ser>
          <c:idx val="1"/>
          <c:order val="1"/>
          <c:tx>
            <c:strRef>
              <c:f>Sheet1!$C$1</c:f>
              <c:strCache>
                <c:ptCount val="1"/>
                <c:pt idx="0">
                  <c:v>Traditional BSN Enrollment</c:v>
                </c:pt>
              </c:strCache>
            </c:strRef>
          </c:tx>
          <c:spPr>
            <a:solidFill>
              <a:srgbClr val="FF6565">
                <a:alpha val="69804"/>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Sheet1!$C$2:$C$4</c:f>
              <c:numCache>
                <c:formatCode>General</c:formatCode>
                <c:ptCount val="3"/>
                <c:pt idx="0">
                  <c:v>181</c:v>
                </c:pt>
                <c:pt idx="1">
                  <c:v>159</c:v>
                </c:pt>
                <c:pt idx="2">
                  <c:v>180</c:v>
                </c:pt>
              </c:numCache>
            </c:numRef>
          </c:val>
          <c:extLst>
            <c:ext xmlns:c16="http://schemas.microsoft.com/office/drawing/2014/chart" uri="{C3380CC4-5D6E-409C-BE32-E72D297353CC}">
              <c16:uniqueId val="{00000001-B64D-45F0-A2EB-F3323CD17DE5}"/>
            </c:ext>
          </c:extLst>
        </c:ser>
        <c:dLbls>
          <c:dLblPos val="inEnd"/>
          <c:showLegendKey val="0"/>
          <c:showVal val="1"/>
          <c:showCatName val="0"/>
          <c:showSerName val="0"/>
          <c:showPercent val="0"/>
          <c:showBubbleSize val="0"/>
        </c:dLbls>
        <c:gapWidth val="80"/>
        <c:overlap val="25"/>
        <c:axId val="383831104"/>
        <c:axId val="383831520"/>
      </c:barChart>
      <c:catAx>
        <c:axId val="38383110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cap="none" spc="20" normalizeH="0" baseline="0">
                <a:solidFill>
                  <a:schemeClr val="tx1">
                    <a:lumMod val="85000"/>
                  </a:schemeClr>
                </a:solidFill>
                <a:latin typeface="Tw Cen MT" panose="020B0602020104020603" pitchFamily="34" charset="0"/>
                <a:ea typeface="+mn-ea"/>
                <a:cs typeface="+mn-cs"/>
              </a:defRPr>
            </a:pPr>
            <a:endParaRPr lang="en-US"/>
          </a:p>
        </c:txPr>
        <c:crossAx val="383831520"/>
        <c:crosses val="autoZero"/>
        <c:auto val="1"/>
        <c:lblAlgn val="ctr"/>
        <c:lblOffset val="100"/>
        <c:noMultiLvlLbl val="0"/>
      </c:catAx>
      <c:valAx>
        <c:axId val="383831520"/>
        <c:scaling>
          <c:orientation val="minMax"/>
          <c:max val="180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20" baseline="0">
                <a:solidFill>
                  <a:schemeClr val="tx1">
                    <a:lumMod val="85000"/>
                  </a:schemeClr>
                </a:solidFill>
                <a:latin typeface="Tw Cen MT" panose="020B0602020104020603" pitchFamily="34" charset="0"/>
                <a:ea typeface="+mn-ea"/>
                <a:cs typeface="+mn-cs"/>
              </a:defRPr>
            </a:pPr>
            <a:endParaRPr lang="en-US"/>
          </a:p>
        </c:txPr>
        <c:crossAx val="3838311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ayout>
        <c:manualLayout>
          <c:xMode val="edge"/>
          <c:yMode val="edge"/>
          <c:x val="0.12811033236055352"/>
          <c:y val="0.9345963202474884"/>
          <c:w val="0.74429221013040736"/>
          <c:h val="6.41878908783825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85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6707474952973"/>
          <c:y val="3.5606213948338863E-2"/>
          <c:w val="0.79330088818659461"/>
          <c:h val="0.80961634960190754"/>
        </c:manualLayout>
      </c:layout>
      <c:barChart>
        <c:barDir val="col"/>
        <c:grouping val="clustered"/>
        <c:varyColors val="0"/>
        <c:ser>
          <c:idx val="0"/>
          <c:order val="0"/>
          <c:tx>
            <c:strRef>
              <c:f>Sheet1!$B$1</c:f>
              <c:strCache>
                <c:ptCount val="1"/>
                <c:pt idx="0">
                  <c:v>Accelerated BSN Applications</c:v>
                </c:pt>
              </c:strCache>
            </c:strRef>
          </c:tx>
          <c:spPr>
            <a:solidFill>
              <a:srgbClr val="C00000">
                <a:alpha val="70000"/>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Sheet1!$B$2:$B$4</c:f>
              <c:numCache>
                <c:formatCode>General</c:formatCode>
                <c:ptCount val="3"/>
                <c:pt idx="0">
                  <c:v>112</c:v>
                </c:pt>
                <c:pt idx="1">
                  <c:v>85</c:v>
                </c:pt>
                <c:pt idx="2">
                  <c:v>114</c:v>
                </c:pt>
              </c:numCache>
            </c:numRef>
          </c:val>
          <c:extLst>
            <c:ext xmlns:c16="http://schemas.microsoft.com/office/drawing/2014/chart" uri="{C3380CC4-5D6E-409C-BE32-E72D297353CC}">
              <c16:uniqueId val="{00000000-B64D-45F0-A2EB-F3323CD17DE5}"/>
            </c:ext>
          </c:extLst>
        </c:ser>
        <c:ser>
          <c:idx val="1"/>
          <c:order val="1"/>
          <c:tx>
            <c:strRef>
              <c:f>Sheet1!$C$1</c:f>
              <c:strCache>
                <c:ptCount val="1"/>
                <c:pt idx="0">
                  <c:v>Accelerated BSN Enrollment</c:v>
                </c:pt>
              </c:strCache>
            </c:strRef>
          </c:tx>
          <c:spPr>
            <a:solidFill>
              <a:srgbClr val="FF6565">
                <a:alpha val="69804"/>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Sheet1!$C$2:$C$4</c:f>
              <c:numCache>
                <c:formatCode>General</c:formatCode>
                <c:ptCount val="3"/>
                <c:pt idx="0">
                  <c:v>16</c:v>
                </c:pt>
                <c:pt idx="1">
                  <c:v>29</c:v>
                </c:pt>
                <c:pt idx="2">
                  <c:v>28</c:v>
                </c:pt>
              </c:numCache>
            </c:numRef>
          </c:val>
          <c:extLst>
            <c:ext xmlns:c16="http://schemas.microsoft.com/office/drawing/2014/chart" uri="{C3380CC4-5D6E-409C-BE32-E72D297353CC}">
              <c16:uniqueId val="{00000001-B64D-45F0-A2EB-F3323CD17DE5}"/>
            </c:ext>
          </c:extLst>
        </c:ser>
        <c:dLbls>
          <c:dLblPos val="inEnd"/>
          <c:showLegendKey val="0"/>
          <c:showVal val="1"/>
          <c:showCatName val="0"/>
          <c:showSerName val="0"/>
          <c:showPercent val="0"/>
          <c:showBubbleSize val="0"/>
        </c:dLbls>
        <c:gapWidth val="80"/>
        <c:overlap val="25"/>
        <c:axId val="383831104"/>
        <c:axId val="383831520"/>
      </c:barChart>
      <c:catAx>
        <c:axId val="38383110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cap="none" spc="20" normalizeH="0" baseline="0">
                <a:solidFill>
                  <a:schemeClr val="tx1">
                    <a:lumMod val="85000"/>
                  </a:schemeClr>
                </a:solidFill>
                <a:latin typeface="Tw Cen MT" panose="020B0602020104020603" pitchFamily="34" charset="0"/>
                <a:ea typeface="+mn-ea"/>
                <a:cs typeface="+mn-cs"/>
              </a:defRPr>
            </a:pPr>
            <a:endParaRPr lang="en-US"/>
          </a:p>
        </c:txPr>
        <c:crossAx val="383831520"/>
        <c:crosses val="autoZero"/>
        <c:auto val="1"/>
        <c:lblAlgn val="ctr"/>
        <c:lblOffset val="100"/>
        <c:noMultiLvlLbl val="0"/>
      </c:catAx>
      <c:valAx>
        <c:axId val="383831520"/>
        <c:scaling>
          <c:orientation val="minMax"/>
          <c:max val="12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20" baseline="0">
                <a:solidFill>
                  <a:schemeClr val="tx1">
                    <a:lumMod val="85000"/>
                  </a:schemeClr>
                </a:solidFill>
                <a:latin typeface="Tw Cen MT" panose="020B0602020104020603" pitchFamily="34" charset="0"/>
                <a:ea typeface="+mn-ea"/>
                <a:cs typeface="+mn-cs"/>
              </a:defRPr>
            </a:pPr>
            <a:endParaRPr lang="en-US"/>
          </a:p>
        </c:txPr>
        <c:crossAx val="3838311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ayout>
        <c:manualLayout>
          <c:xMode val="edge"/>
          <c:yMode val="edge"/>
          <c:x val="0.12811033236055352"/>
          <c:y val="0.9345963202474884"/>
          <c:w val="0.74429221013040736"/>
          <c:h val="6.41878908783825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85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6707474952973"/>
          <c:y val="3.5606213948338863E-2"/>
          <c:w val="0.79330088818659461"/>
          <c:h val="0.80961634960190754"/>
        </c:manualLayout>
      </c:layout>
      <c:barChart>
        <c:barDir val="col"/>
        <c:grouping val="clustered"/>
        <c:varyColors val="0"/>
        <c:ser>
          <c:idx val="0"/>
          <c:order val="0"/>
          <c:tx>
            <c:strRef>
              <c:f>Sheet1!$B$1</c:f>
              <c:strCache>
                <c:ptCount val="1"/>
                <c:pt idx="0">
                  <c:v>RN to BSN Applications</c:v>
                </c:pt>
              </c:strCache>
            </c:strRef>
          </c:tx>
          <c:spPr>
            <a:solidFill>
              <a:srgbClr val="C00000">
                <a:alpha val="70000"/>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Sheet1!$B$2:$B$4</c:f>
              <c:numCache>
                <c:formatCode>General</c:formatCode>
                <c:ptCount val="3"/>
                <c:pt idx="0">
                  <c:v>22</c:v>
                </c:pt>
                <c:pt idx="1">
                  <c:v>45</c:v>
                </c:pt>
                <c:pt idx="2">
                  <c:v>76</c:v>
                </c:pt>
              </c:numCache>
            </c:numRef>
          </c:val>
          <c:extLst>
            <c:ext xmlns:c16="http://schemas.microsoft.com/office/drawing/2014/chart" uri="{C3380CC4-5D6E-409C-BE32-E72D297353CC}">
              <c16:uniqueId val="{00000000-B64D-45F0-A2EB-F3323CD17DE5}"/>
            </c:ext>
          </c:extLst>
        </c:ser>
        <c:ser>
          <c:idx val="1"/>
          <c:order val="1"/>
          <c:tx>
            <c:strRef>
              <c:f>Sheet1!$C$1</c:f>
              <c:strCache>
                <c:ptCount val="1"/>
                <c:pt idx="0">
                  <c:v>RN to BSN Enrollment</c:v>
                </c:pt>
              </c:strCache>
            </c:strRef>
          </c:tx>
          <c:spPr>
            <a:solidFill>
              <a:srgbClr val="FF6565">
                <a:alpha val="69804"/>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Sheet1!$C$2:$C$4</c:f>
              <c:numCache>
                <c:formatCode>General</c:formatCode>
                <c:ptCount val="3"/>
                <c:pt idx="0">
                  <c:v>13</c:v>
                </c:pt>
                <c:pt idx="1">
                  <c:v>32</c:v>
                </c:pt>
                <c:pt idx="2">
                  <c:v>37</c:v>
                </c:pt>
              </c:numCache>
            </c:numRef>
          </c:val>
          <c:extLst>
            <c:ext xmlns:c16="http://schemas.microsoft.com/office/drawing/2014/chart" uri="{C3380CC4-5D6E-409C-BE32-E72D297353CC}">
              <c16:uniqueId val="{00000001-B64D-45F0-A2EB-F3323CD17DE5}"/>
            </c:ext>
          </c:extLst>
        </c:ser>
        <c:dLbls>
          <c:showLegendKey val="0"/>
          <c:showVal val="0"/>
          <c:showCatName val="0"/>
          <c:showSerName val="0"/>
          <c:showPercent val="0"/>
          <c:showBubbleSize val="0"/>
        </c:dLbls>
        <c:gapWidth val="80"/>
        <c:overlap val="25"/>
        <c:axId val="383831104"/>
        <c:axId val="383831520"/>
      </c:barChart>
      <c:catAx>
        <c:axId val="38383110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cap="none" spc="20" normalizeH="0" baseline="0">
                <a:solidFill>
                  <a:schemeClr val="tx1">
                    <a:lumMod val="85000"/>
                  </a:schemeClr>
                </a:solidFill>
                <a:latin typeface="Tw Cen MT" panose="020B0602020104020603" pitchFamily="34" charset="0"/>
                <a:ea typeface="+mn-ea"/>
                <a:cs typeface="+mn-cs"/>
              </a:defRPr>
            </a:pPr>
            <a:endParaRPr lang="en-US"/>
          </a:p>
        </c:txPr>
        <c:crossAx val="383831520"/>
        <c:crosses val="autoZero"/>
        <c:auto val="1"/>
        <c:lblAlgn val="ctr"/>
        <c:lblOffset val="100"/>
        <c:noMultiLvlLbl val="0"/>
      </c:catAx>
      <c:valAx>
        <c:axId val="383831520"/>
        <c:scaling>
          <c:orientation val="minMax"/>
          <c:max val="10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20" baseline="0">
                <a:solidFill>
                  <a:schemeClr val="tx1">
                    <a:lumMod val="85000"/>
                  </a:schemeClr>
                </a:solidFill>
                <a:latin typeface="Tw Cen MT" panose="020B0602020104020603" pitchFamily="34" charset="0"/>
                <a:ea typeface="+mn-ea"/>
                <a:cs typeface="+mn-cs"/>
              </a:defRPr>
            </a:pPr>
            <a:endParaRPr lang="en-US"/>
          </a:p>
        </c:txPr>
        <c:crossAx val="383831104"/>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ayout>
        <c:manualLayout>
          <c:xMode val="edge"/>
          <c:yMode val="edge"/>
          <c:x val="0.12811033236055352"/>
          <c:y val="0.9345963202474884"/>
          <c:w val="0.74429221013040736"/>
          <c:h val="6.41878908783825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85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6707474952973"/>
          <c:y val="3.5606213948338863E-2"/>
          <c:w val="0.79330088818659461"/>
          <c:h val="0.80961634960190754"/>
        </c:manualLayout>
      </c:layout>
      <c:barChart>
        <c:barDir val="col"/>
        <c:grouping val="clustered"/>
        <c:varyColors val="0"/>
        <c:ser>
          <c:idx val="0"/>
          <c:order val="0"/>
          <c:tx>
            <c:strRef>
              <c:f>Sheet1!$B$1</c:f>
              <c:strCache>
                <c:ptCount val="1"/>
                <c:pt idx="0">
                  <c:v>FNP Applications</c:v>
                </c:pt>
              </c:strCache>
            </c:strRef>
          </c:tx>
          <c:spPr>
            <a:solidFill>
              <a:srgbClr val="C00000">
                <a:alpha val="70000"/>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Sheet1!$B$2:$B$4</c:f>
              <c:numCache>
                <c:formatCode>General</c:formatCode>
                <c:ptCount val="3"/>
                <c:pt idx="0">
                  <c:v>70</c:v>
                </c:pt>
                <c:pt idx="1">
                  <c:v>56</c:v>
                </c:pt>
                <c:pt idx="2">
                  <c:v>59</c:v>
                </c:pt>
              </c:numCache>
            </c:numRef>
          </c:val>
          <c:extLst>
            <c:ext xmlns:c16="http://schemas.microsoft.com/office/drawing/2014/chart" uri="{C3380CC4-5D6E-409C-BE32-E72D297353CC}">
              <c16:uniqueId val="{00000000-B64D-45F0-A2EB-F3323CD17DE5}"/>
            </c:ext>
          </c:extLst>
        </c:ser>
        <c:ser>
          <c:idx val="1"/>
          <c:order val="1"/>
          <c:tx>
            <c:strRef>
              <c:f>Sheet1!$C$1</c:f>
              <c:strCache>
                <c:ptCount val="1"/>
                <c:pt idx="0">
                  <c:v>FNP Enrollment</c:v>
                </c:pt>
              </c:strCache>
            </c:strRef>
          </c:tx>
          <c:spPr>
            <a:solidFill>
              <a:srgbClr val="FF6565">
                <a:alpha val="69804"/>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Sheet1!$C$2:$C$4</c:f>
              <c:numCache>
                <c:formatCode>General</c:formatCode>
                <c:ptCount val="3"/>
                <c:pt idx="0">
                  <c:v>26</c:v>
                </c:pt>
                <c:pt idx="1">
                  <c:v>24</c:v>
                </c:pt>
                <c:pt idx="2">
                  <c:v>25</c:v>
                </c:pt>
              </c:numCache>
            </c:numRef>
          </c:val>
          <c:extLst>
            <c:ext xmlns:c16="http://schemas.microsoft.com/office/drawing/2014/chart" uri="{C3380CC4-5D6E-409C-BE32-E72D297353CC}">
              <c16:uniqueId val="{00000001-B64D-45F0-A2EB-F3323CD17DE5}"/>
            </c:ext>
          </c:extLst>
        </c:ser>
        <c:ser>
          <c:idx val="2"/>
          <c:order val="2"/>
          <c:tx>
            <c:strRef>
              <c:f>Sheet1!$D$1</c:f>
              <c:strCache>
                <c:ptCount val="1"/>
                <c:pt idx="0">
                  <c:v>NSA Applications</c:v>
                </c:pt>
              </c:strCache>
            </c:strRef>
          </c:tx>
          <c:spPr>
            <a:solidFill>
              <a:schemeClr val="tx1">
                <a:lumMod val="5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C00000"/>
                    </a:solidFill>
                    <a:effectLst>
                      <a:glow rad="101600">
                        <a:schemeClr val="tx1">
                          <a:alpha val="60000"/>
                        </a:schemeClr>
                      </a:glow>
                    </a:effectLst>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Sheet1!$D$2:$D$4</c:f>
              <c:numCache>
                <c:formatCode>General</c:formatCode>
                <c:ptCount val="3"/>
                <c:pt idx="0">
                  <c:v>14</c:v>
                </c:pt>
                <c:pt idx="1">
                  <c:v>20</c:v>
                </c:pt>
                <c:pt idx="2">
                  <c:v>14</c:v>
                </c:pt>
              </c:numCache>
            </c:numRef>
          </c:val>
          <c:extLst>
            <c:ext xmlns:c16="http://schemas.microsoft.com/office/drawing/2014/chart" uri="{C3380CC4-5D6E-409C-BE32-E72D297353CC}">
              <c16:uniqueId val="{00000000-DBDC-4084-AB6D-99906F8B8ED3}"/>
            </c:ext>
          </c:extLst>
        </c:ser>
        <c:ser>
          <c:idx val="3"/>
          <c:order val="3"/>
          <c:tx>
            <c:strRef>
              <c:f>Sheet1!$E$1</c:f>
              <c:strCache>
                <c:ptCount val="1"/>
                <c:pt idx="0">
                  <c:v>NSA Enrollment</c:v>
                </c:pt>
              </c:strCache>
            </c:strRef>
          </c:tx>
          <c:spPr>
            <a:solidFill>
              <a:schemeClr val="tx1">
                <a:lumMod val="85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C00000"/>
                    </a:solidFill>
                    <a:effectLst>
                      <a:glow rad="101600">
                        <a:schemeClr val="tx1">
                          <a:alpha val="60000"/>
                        </a:schemeClr>
                      </a:glow>
                    </a:effectLst>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Sheet1!$E$2:$E$4</c:f>
              <c:numCache>
                <c:formatCode>General</c:formatCode>
                <c:ptCount val="3"/>
                <c:pt idx="0">
                  <c:v>12</c:v>
                </c:pt>
                <c:pt idx="1">
                  <c:v>18</c:v>
                </c:pt>
                <c:pt idx="2">
                  <c:v>9</c:v>
                </c:pt>
              </c:numCache>
            </c:numRef>
          </c:val>
          <c:extLst>
            <c:ext xmlns:c16="http://schemas.microsoft.com/office/drawing/2014/chart" uri="{C3380CC4-5D6E-409C-BE32-E72D297353CC}">
              <c16:uniqueId val="{00000001-DBDC-4084-AB6D-99906F8B8ED3}"/>
            </c:ext>
          </c:extLst>
        </c:ser>
        <c:dLbls>
          <c:showLegendKey val="0"/>
          <c:showVal val="0"/>
          <c:showCatName val="0"/>
          <c:showSerName val="0"/>
          <c:showPercent val="0"/>
          <c:showBubbleSize val="0"/>
        </c:dLbls>
        <c:gapWidth val="80"/>
        <c:overlap val="17"/>
        <c:axId val="383831104"/>
        <c:axId val="383831520"/>
      </c:barChart>
      <c:catAx>
        <c:axId val="38383110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cap="none" spc="20" normalizeH="0" baseline="0">
                <a:solidFill>
                  <a:schemeClr val="tx1">
                    <a:lumMod val="85000"/>
                  </a:schemeClr>
                </a:solidFill>
                <a:latin typeface="Tw Cen MT" panose="020B0602020104020603" pitchFamily="34" charset="0"/>
                <a:ea typeface="+mn-ea"/>
                <a:cs typeface="+mn-cs"/>
              </a:defRPr>
            </a:pPr>
            <a:endParaRPr lang="en-US"/>
          </a:p>
        </c:txPr>
        <c:crossAx val="383831520"/>
        <c:crosses val="autoZero"/>
        <c:auto val="1"/>
        <c:lblAlgn val="ctr"/>
        <c:lblOffset val="100"/>
        <c:noMultiLvlLbl val="0"/>
      </c:catAx>
      <c:valAx>
        <c:axId val="383831520"/>
        <c:scaling>
          <c:orientation val="minMax"/>
          <c:max val="8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20" baseline="0">
                <a:solidFill>
                  <a:schemeClr val="tx1">
                    <a:lumMod val="85000"/>
                  </a:schemeClr>
                </a:solidFill>
                <a:latin typeface="Tw Cen MT" panose="020B0602020104020603" pitchFamily="34" charset="0"/>
                <a:ea typeface="+mn-ea"/>
                <a:cs typeface="+mn-cs"/>
              </a:defRPr>
            </a:pPr>
            <a:endParaRPr lang="en-US"/>
          </a:p>
        </c:txPr>
        <c:crossAx val="383831104"/>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ayout>
        <c:manualLayout>
          <c:xMode val="edge"/>
          <c:yMode val="edge"/>
          <c:x val="0.12811033236055352"/>
          <c:y val="0.9345963202474884"/>
          <c:w val="0.75833412105670284"/>
          <c:h val="6.07363459114227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85000"/>
            </a:schemeClr>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6707474952973"/>
          <c:y val="3.5606213948338863E-2"/>
          <c:w val="0.79330088818659461"/>
          <c:h val="0.80961634960190754"/>
        </c:manualLayout>
      </c:layout>
      <c:barChart>
        <c:barDir val="col"/>
        <c:grouping val="clustered"/>
        <c:varyColors val="0"/>
        <c:ser>
          <c:idx val="0"/>
          <c:order val="0"/>
          <c:tx>
            <c:strRef>
              <c:f>Sheet1!$B$1</c:f>
              <c:strCache>
                <c:ptCount val="1"/>
                <c:pt idx="0">
                  <c:v>PhD Applications</c:v>
                </c:pt>
              </c:strCache>
            </c:strRef>
          </c:tx>
          <c:spPr>
            <a:solidFill>
              <a:srgbClr val="C00000">
                <a:alpha val="70000"/>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Sheet1!$B$2:$B$4</c:f>
              <c:numCache>
                <c:formatCode>General</c:formatCode>
                <c:ptCount val="3"/>
                <c:pt idx="0">
                  <c:v>5</c:v>
                </c:pt>
                <c:pt idx="1">
                  <c:v>4</c:v>
                </c:pt>
                <c:pt idx="2">
                  <c:v>4</c:v>
                </c:pt>
              </c:numCache>
            </c:numRef>
          </c:val>
          <c:extLst>
            <c:ext xmlns:c16="http://schemas.microsoft.com/office/drawing/2014/chart" uri="{C3380CC4-5D6E-409C-BE32-E72D297353CC}">
              <c16:uniqueId val="{00000000-B64D-45F0-A2EB-F3323CD17DE5}"/>
            </c:ext>
          </c:extLst>
        </c:ser>
        <c:ser>
          <c:idx val="1"/>
          <c:order val="1"/>
          <c:tx>
            <c:strRef>
              <c:f>Sheet1!$C$1</c:f>
              <c:strCache>
                <c:ptCount val="1"/>
                <c:pt idx="0">
                  <c:v>PhD Enrollment</c:v>
                </c:pt>
              </c:strCache>
            </c:strRef>
          </c:tx>
          <c:spPr>
            <a:solidFill>
              <a:srgbClr val="FF6565">
                <a:alpha val="69804"/>
              </a:srgb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85000"/>
                      </a:schemeClr>
                    </a:solidFill>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Sheet1!$C$2:$C$4</c:f>
              <c:numCache>
                <c:formatCode>General</c:formatCode>
                <c:ptCount val="3"/>
                <c:pt idx="0">
                  <c:v>4</c:v>
                </c:pt>
                <c:pt idx="1">
                  <c:v>4</c:v>
                </c:pt>
                <c:pt idx="2">
                  <c:v>3</c:v>
                </c:pt>
              </c:numCache>
            </c:numRef>
          </c:val>
          <c:extLst>
            <c:ext xmlns:c16="http://schemas.microsoft.com/office/drawing/2014/chart" uri="{C3380CC4-5D6E-409C-BE32-E72D297353CC}">
              <c16:uniqueId val="{00000001-B64D-45F0-A2EB-F3323CD17DE5}"/>
            </c:ext>
          </c:extLst>
        </c:ser>
        <c:ser>
          <c:idx val="2"/>
          <c:order val="2"/>
          <c:tx>
            <c:strRef>
              <c:f>Sheet1!$D$1</c:f>
              <c:strCache>
                <c:ptCount val="1"/>
                <c:pt idx="0">
                  <c:v>DNP Applications</c:v>
                </c:pt>
              </c:strCache>
            </c:strRef>
          </c:tx>
          <c:spPr>
            <a:solidFill>
              <a:schemeClr val="tx1">
                <a:lumMod val="5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C00000"/>
                    </a:solidFill>
                    <a:effectLst>
                      <a:glow rad="101600">
                        <a:schemeClr val="tx1">
                          <a:alpha val="60000"/>
                        </a:schemeClr>
                      </a:glow>
                    </a:effectLst>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Sheet1!$D$2:$D$4</c:f>
              <c:numCache>
                <c:formatCode>General</c:formatCode>
                <c:ptCount val="3"/>
                <c:pt idx="0">
                  <c:v>8</c:v>
                </c:pt>
                <c:pt idx="1">
                  <c:v>8</c:v>
                </c:pt>
                <c:pt idx="2">
                  <c:v>7</c:v>
                </c:pt>
              </c:numCache>
            </c:numRef>
          </c:val>
          <c:extLst>
            <c:ext xmlns:c16="http://schemas.microsoft.com/office/drawing/2014/chart" uri="{C3380CC4-5D6E-409C-BE32-E72D297353CC}">
              <c16:uniqueId val="{00000000-DBDC-4084-AB6D-99906F8B8ED3}"/>
            </c:ext>
          </c:extLst>
        </c:ser>
        <c:ser>
          <c:idx val="3"/>
          <c:order val="3"/>
          <c:tx>
            <c:strRef>
              <c:f>Sheet1!$E$1</c:f>
              <c:strCache>
                <c:ptCount val="1"/>
                <c:pt idx="0">
                  <c:v>DNP Enrollment</c:v>
                </c:pt>
              </c:strCache>
            </c:strRef>
          </c:tx>
          <c:spPr>
            <a:solidFill>
              <a:schemeClr val="tx1">
                <a:lumMod val="85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C00000"/>
                    </a:solidFill>
                    <a:effectLst>
                      <a:glow rad="101600">
                        <a:schemeClr val="tx1">
                          <a:alpha val="60000"/>
                        </a:schemeClr>
                      </a:glow>
                    </a:effectLst>
                    <a:latin typeface="Tw Cen MT" panose="020B06020201040206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2016-2017</c:v>
                </c:pt>
                <c:pt idx="1">
                  <c:v>2017-2018</c:v>
                </c:pt>
                <c:pt idx="2">
                  <c:v>2018-2019</c:v>
                </c:pt>
              </c:strCache>
            </c:strRef>
          </c:cat>
          <c:val>
            <c:numRef>
              <c:f>Sheet1!$E$2:$E$4</c:f>
              <c:numCache>
                <c:formatCode>General</c:formatCode>
                <c:ptCount val="3"/>
                <c:pt idx="0">
                  <c:v>6</c:v>
                </c:pt>
                <c:pt idx="1">
                  <c:v>8</c:v>
                </c:pt>
                <c:pt idx="2">
                  <c:v>5</c:v>
                </c:pt>
              </c:numCache>
            </c:numRef>
          </c:val>
          <c:extLst>
            <c:ext xmlns:c16="http://schemas.microsoft.com/office/drawing/2014/chart" uri="{C3380CC4-5D6E-409C-BE32-E72D297353CC}">
              <c16:uniqueId val="{00000001-DBDC-4084-AB6D-99906F8B8ED3}"/>
            </c:ext>
          </c:extLst>
        </c:ser>
        <c:dLbls>
          <c:showLegendKey val="0"/>
          <c:showVal val="0"/>
          <c:showCatName val="0"/>
          <c:showSerName val="0"/>
          <c:showPercent val="0"/>
          <c:showBubbleSize val="0"/>
        </c:dLbls>
        <c:gapWidth val="80"/>
        <c:overlap val="17"/>
        <c:axId val="383831104"/>
        <c:axId val="383831520"/>
      </c:barChart>
      <c:catAx>
        <c:axId val="38383110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cap="none" spc="20" normalizeH="0" baseline="0">
                <a:solidFill>
                  <a:schemeClr val="tx1">
                    <a:lumMod val="85000"/>
                  </a:schemeClr>
                </a:solidFill>
                <a:latin typeface="Tw Cen MT" panose="020B0602020104020603" pitchFamily="34" charset="0"/>
                <a:ea typeface="+mn-ea"/>
                <a:cs typeface="+mn-cs"/>
              </a:defRPr>
            </a:pPr>
            <a:endParaRPr lang="en-US"/>
          </a:p>
        </c:txPr>
        <c:crossAx val="383831520"/>
        <c:crosses val="autoZero"/>
        <c:auto val="1"/>
        <c:lblAlgn val="ctr"/>
        <c:lblOffset val="100"/>
        <c:noMultiLvlLbl val="0"/>
      </c:catAx>
      <c:valAx>
        <c:axId val="383831520"/>
        <c:scaling>
          <c:orientation val="minMax"/>
          <c:max val="1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20" baseline="0">
                <a:solidFill>
                  <a:schemeClr val="tx1">
                    <a:lumMod val="85000"/>
                  </a:schemeClr>
                </a:solidFill>
                <a:latin typeface="Tw Cen MT" panose="020B0602020104020603" pitchFamily="34" charset="0"/>
                <a:ea typeface="+mn-ea"/>
                <a:cs typeface="+mn-cs"/>
              </a:defRPr>
            </a:pPr>
            <a:endParaRPr lang="en-US"/>
          </a:p>
        </c:txPr>
        <c:crossAx val="383831104"/>
        <c:crosses val="autoZero"/>
        <c:crossBetween val="between"/>
        <c:majorUnit val="1"/>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85000"/>
                  </a:schemeClr>
                </a:solidFill>
                <a:latin typeface="Tw Cen MT" panose="020B0602020104020603" pitchFamily="34" charset="0"/>
                <a:ea typeface="+mn-ea"/>
                <a:cs typeface="+mn-cs"/>
              </a:defRPr>
            </a:pPr>
            <a:endParaRPr lang="en-US"/>
          </a:p>
        </c:txPr>
      </c:legendEntry>
      <c:layout>
        <c:manualLayout>
          <c:xMode val="edge"/>
          <c:yMode val="edge"/>
          <c:x val="0.12811033236055352"/>
          <c:y val="0.9345963202474884"/>
          <c:w val="0.75509304145005052"/>
          <c:h val="6.07363459114227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8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E623B20-AC86-4242-B136-1C687BFA6624}" type="datetimeFigureOut">
              <a:rPr lang="en-US" smtClean="0"/>
              <a:t>4/19/2019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38CDC1-6CA6-4E13-B1F5-F42677F11F6F}" type="slidenum">
              <a:rPr lang="en-US" smtClean="0"/>
              <a:t>‹#›</a:t>
            </a:fld>
            <a:endParaRPr lang="en-US"/>
          </a:p>
        </p:txBody>
      </p:sp>
    </p:spTree>
    <p:extLst>
      <p:ext uri="{BB962C8B-B14F-4D97-AF65-F5344CB8AC3E}">
        <p14:creationId xmlns:p14="http://schemas.microsoft.com/office/powerpoint/2010/main" val="490621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1</a:t>
            </a:fld>
            <a:endParaRPr lang="en-US"/>
          </a:p>
        </p:txBody>
      </p:sp>
    </p:spTree>
    <p:extLst>
      <p:ext uri="{BB962C8B-B14F-4D97-AF65-F5344CB8AC3E}">
        <p14:creationId xmlns:p14="http://schemas.microsoft.com/office/powerpoint/2010/main" val="1113153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13</a:t>
            </a:fld>
            <a:endParaRPr lang="en-US"/>
          </a:p>
        </p:txBody>
      </p:sp>
    </p:spTree>
    <p:extLst>
      <p:ext uri="{BB962C8B-B14F-4D97-AF65-F5344CB8AC3E}">
        <p14:creationId xmlns:p14="http://schemas.microsoft.com/office/powerpoint/2010/main" val="411294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14</a:t>
            </a:fld>
            <a:endParaRPr lang="en-US"/>
          </a:p>
        </p:txBody>
      </p:sp>
    </p:spTree>
    <p:extLst>
      <p:ext uri="{BB962C8B-B14F-4D97-AF65-F5344CB8AC3E}">
        <p14:creationId xmlns:p14="http://schemas.microsoft.com/office/powerpoint/2010/main" val="160547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Investment in marketing – see Emily’s notes</a:t>
            </a:r>
          </a:p>
          <a:p>
            <a:endParaRPr lang="en-US" b="1" dirty="0"/>
          </a:p>
          <a:p>
            <a:r>
              <a:rPr lang="en-US" b="1" dirty="0"/>
              <a:t>Organized MCN’s 100</a:t>
            </a:r>
            <a:r>
              <a:rPr lang="en-US" b="1" baseline="30000" dirty="0"/>
              <a:t>th</a:t>
            </a:r>
            <a:r>
              <a:rPr lang="en-US" b="1" dirty="0"/>
              <a:t> Anniversary Celebration (p. 48-49)</a:t>
            </a:r>
          </a:p>
          <a:p>
            <a:endParaRPr lang="en-US" b="1" dirty="0"/>
          </a:p>
          <a:p>
            <a:r>
              <a:rPr lang="en-US" b="1" dirty="0"/>
              <a:t>Clarified faculty and staff roles and responsibilities</a:t>
            </a:r>
          </a:p>
          <a:p>
            <a:r>
              <a:rPr lang="en-US" b="0" dirty="0"/>
              <a:t>In Fall 2017, MCN implemented a new administrative structure with different reporting lines and responsibilities for various roles.  This year, we further clarified these role functions for the various functional work teams in the college.  Along with that, we are currently assessing faculty and staff to determine their satisfaction with things like interactions with colleagues, involvement in decision making, campus climate, workload, satisfaction with MCN, and satisfaction with ISU as an employer.  The results of this will determine next steps.</a:t>
            </a:r>
          </a:p>
          <a:p>
            <a:endParaRPr lang="en-US" b="0" dirty="0"/>
          </a:p>
          <a:p>
            <a:r>
              <a:rPr lang="en-US" b="0" dirty="0"/>
              <a:t>Onboarding process was modified re: new faculty professional development</a:t>
            </a:r>
          </a:p>
          <a:p>
            <a:endParaRPr lang="en-US" b="0" dirty="0"/>
          </a:p>
          <a:p>
            <a:r>
              <a:rPr lang="en-US" b="1" dirty="0"/>
              <a:t>Planning for future facility</a:t>
            </a:r>
          </a:p>
        </p:txBody>
      </p:sp>
      <p:sp>
        <p:nvSpPr>
          <p:cNvPr id="4" name="Slide Number Placeholder 3"/>
          <p:cNvSpPr>
            <a:spLocks noGrp="1"/>
          </p:cNvSpPr>
          <p:nvPr>
            <p:ph type="sldNum" sz="quarter" idx="10"/>
          </p:nvPr>
        </p:nvSpPr>
        <p:spPr/>
        <p:txBody>
          <a:bodyPr/>
          <a:lstStyle/>
          <a:p>
            <a:fld id="{2338CDC1-6CA6-4E13-B1F5-F42677F11F6F}" type="slidenum">
              <a:rPr lang="en-US" smtClean="0"/>
              <a:t>15</a:t>
            </a:fld>
            <a:endParaRPr lang="en-US"/>
          </a:p>
        </p:txBody>
      </p:sp>
    </p:spTree>
    <p:extLst>
      <p:ext uri="{BB962C8B-B14F-4D97-AF65-F5344CB8AC3E}">
        <p14:creationId xmlns:p14="http://schemas.microsoft.com/office/powerpoint/2010/main" val="108377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16</a:t>
            </a:fld>
            <a:endParaRPr lang="en-US"/>
          </a:p>
        </p:txBody>
      </p:sp>
    </p:spTree>
    <p:extLst>
      <p:ext uri="{BB962C8B-B14F-4D97-AF65-F5344CB8AC3E}">
        <p14:creationId xmlns:p14="http://schemas.microsoft.com/office/powerpoint/2010/main" val="4116270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17</a:t>
            </a:fld>
            <a:endParaRPr lang="en-US"/>
          </a:p>
        </p:txBody>
      </p:sp>
    </p:spTree>
    <p:extLst>
      <p:ext uri="{BB962C8B-B14F-4D97-AF65-F5344CB8AC3E}">
        <p14:creationId xmlns:p14="http://schemas.microsoft.com/office/powerpoint/2010/main" val="46595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Holistic review and adjustment of undergraduate and graduate curricula</a:t>
            </a:r>
          </a:p>
          <a:p>
            <a:pPr marL="171450" indent="-171450">
              <a:buFontTx/>
              <a:buChar char="-"/>
            </a:pPr>
            <a:r>
              <a:rPr lang="en-US" b="0" dirty="0"/>
              <a:t>Align to best practices, industry needs, licensure requirements, and accrediting agencies</a:t>
            </a:r>
          </a:p>
          <a:p>
            <a:pPr marL="171450" indent="-171450">
              <a:buFontTx/>
              <a:buChar char="-"/>
            </a:pPr>
            <a:r>
              <a:rPr lang="en-US" b="0" dirty="0"/>
              <a:t>Integrate holistic health, vulnerable populations, cross-disciplinary experiences, and service into clinical experiences that align with curricula.</a:t>
            </a:r>
          </a:p>
        </p:txBody>
      </p:sp>
      <p:sp>
        <p:nvSpPr>
          <p:cNvPr id="4" name="Slide Number Placeholder 3"/>
          <p:cNvSpPr>
            <a:spLocks noGrp="1"/>
          </p:cNvSpPr>
          <p:nvPr>
            <p:ph type="sldNum" sz="quarter" idx="10"/>
          </p:nvPr>
        </p:nvSpPr>
        <p:spPr/>
        <p:txBody>
          <a:bodyPr/>
          <a:lstStyle/>
          <a:p>
            <a:fld id="{2338CDC1-6CA6-4E13-B1F5-F42677F11F6F}" type="slidenum">
              <a:rPr lang="en-US" smtClean="0"/>
              <a:t>18</a:t>
            </a:fld>
            <a:endParaRPr lang="en-US"/>
          </a:p>
        </p:txBody>
      </p:sp>
    </p:spTree>
    <p:extLst>
      <p:ext uri="{BB962C8B-B14F-4D97-AF65-F5344CB8AC3E}">
        <p14:creationId xmlns:p14="http://schemas.microsoft.com/office/powerpoint/2010/main" val="14887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19</a:t>
            </a:fld>
            <a:endParaRPr lang="en-US"/>
          </a:p>
        </p:txBody>
      </p:sp>
    </p:spTree>
    <p:extLst>
      <p:ext uri="{BB962C8B-B14F-4D97-AF65-F5344CB8AC3E}">
        <p14:creationId xmlns:p14="http://schemas.microsoft.com/office/powerpoint/2010/main" val="581985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20</a:t>
            </a:fld>
            <a:endParaRPr lang="en-US"/>
          </a:p>
        </p:txBody>
      </p:sp>
    </p:spTree>
    <p:extLst>
      <p:ext uri="{BB962C8B-B14F-4D97-AF65-F5344CB8AC3E}">
        <p14:creationId xmlns:p14="http://schemas.microsoft.com/office/powerpoint/2010/main" val="17080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21</a:t>
            </a:fld>
            <a:endParaRPr lang="en-US"/>
          </a:p>
        </p:txBody>
      </p:sp>
    </p:spTree>
    <p:extLst>
      <p:ext uri="{BB962C8B-B14F-4D97-AF65-F5344CB8AC3E}">
        <p14:creationId xmlns:p14="http://schemas.microsoft.com/office/powerpoint/2010/main" val="1350159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22</a:t>
            </a:fld>
            <a:endParaRPr lang="en-US"/>
          </a:p>
        </p:txBody>
      </p:sp>
    </p:spTree>
    <p:extLst>
      <p:ext uri="{BB962C8B-B14F-4D97-AF65-F5344CB8AC3E}">
        <p14:creationId xmlns:p14="http://schemas.microsoft.com/office/powerpoint/2010/main" val="53253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disparity between number of applicants vs. number enrolled, of the applicants for the RN to BSN program, in 2016-2017, 18 were admitted and 13 enrolled; in 2017-2018, 43 were admitted, 32 enrolled; and in 2018-2019, 53 were admitted, 37 enrolled.</a:t>
            </a:r>
          </a:p>
        </p:txBody>
      </p:sp>
      <p:sp>
        <p:nvSpPr>
          <p:cNvPr id="4" name="Slide Number Placeholder 3"/>
          <p:cNvSpPr>
            <a:spLocks noGrp="1"/>
          </p:cNvSpPr>
          <p:nvPr>
            <p:ph type="sldNum" sz="quarter" idx="10"/>
          </p:nvPr>
        </p:nvSpPr>
        <p:spPr/>
        <p:txBody>
          <a:bodyPr/>
          <a:lstStyle/>
          <a:p>
            <a:fld id="{2338CDC1-6CA6-4E13-B1F5-F42677F11F6F}" type="slidenum">
              <a:rPr lang="en-US" smtClean="0"/>
              <a:t>5</a:t>
            </a:fld>
            <a:endParaRPr lang="en-US"/>
          </a:p>
        </p:txBody>
      </p:sp>
    </p:spTree>
    <p:extLst>
      <p:ext uri="{BB962C8B-B14F-4D97-AF65-F5344CB8AC3E}">
        <p14:creationId xmlns:p14="http://schemas.microsoft.com/office/powerpoint/2010/main" val="2572759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23</a:t>
            </a:fld>
            <a:endParaRPr lang="en-US"/>
          </a:p>
        </p:txBody>
      </p:sp>
    </p:spTree>
    <p:extLst>
      <p:ext uri="{BB962C8B-B14F-4D97-AF65-F5344CB8AC3E}">
        <p14:creationId xmlns:p14="http://schemas.microsoft.com/office/powerpoint/2010/main" val="2441682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24</a:t>
            </a:fld>
            <a:endParaRPr lang="en-US"/>
          </a:p>
        </p:txBody>
      </p:sp>
    </p:spTree>
    <p:extLst>
      <p:ext uri="{BB962C8B-B14F-4D97-AF65-F5344CB8AC3E}">
        <p14:creationId xmlns:p14="http://schemas.microsoft.com/office/powerpoint/2010/main" val="3322694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25</a:t>
            </a:fld>
            <a:endParaRPr lang="en-US"/>
          </a:p>
        </p:txBody>
      </p:sp>
    </p:spTree>
    <p:extLst>
      <p:ext uri="{BB962C8B-B14F-4D97-AF65-F5344CB8AC3E}">
        <p14:creationId xmlns:p14="http://schemas.microsoft.com/office/powerpoint/2010/main" val="532742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26</a:t>
            </a:fld>
            <a:endParaRPr lang="en-US"/>
          </a:p>
        </p:txBody>
      </p:sp>
    </p:spTree>
    <p:extLst>
      <p:ext uri="{BB962C8B-B14F-4D97-AF65-F5344CB8AC3E}">
        <p14:creationId xmlns:p14="http://schemas.microsoft.com/office/powerpoint/2010/main" val="2781466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27</a:t>
            </a:fld>
            <a:endParaRPr lang="en-US"/>
          </a:p>
        </p:txBody>
      </p:sp>
    </p:spTree>
    <p:extLst>
      <p:ext uri="{BB962C8B-B14F-4D97-AF65-F5344CB8AC3E}">
        <p14:creationId xmlns:p14="http://schemas.microsoft.com/office/powerpoint/2010/main" val="2509654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28</a:t>
            </a:fld>
            <a:endParaRPr lang="en-US"/>
          </a:p>
        </p:txBody>
      </p:sp>
    </p:spTree>
    <p:extLst>
      <p:ext uri="{BB962C8B-B14F-4D97-AF65-F5344CB8AC3E}">
        <p14:creationId xmlns:p14="http://schemas.microsoft.com/office/powerpoint/2010/main" val="266231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disparity between number of applicants vs. number enrolled, of the applicants for the FNP program, in 2016-2017, 56 were qualified, 28 admitted, and 26 enrolled; in 2017-2018, 40 were qualified, 24 were admitted, and all 24 enrolled; and in 2018-2019, 56 were qualified, 25 were admitted, and all 25 enrolled.</a:t>
            </a:r>
          </a:p>
          <a:p>
            <a:endParaRPr lang="en-US" dirty="0"/>
          </a:p>
          <a:p>
            <a:r>
              <a:rPr lang="en-US" dirty="0"/>
              <a:t>Regarding the disparity between number of applicants vs. number enrolled, of the applicants for the NSA program, in 2016-2017, all 14 were qualified and admitted and 12 enrolled; in 2017-2018, all 20 were qualified and admitted, and 18 enrolled; and in 2018-2019, 10 were qualified and admitted, and 9 enrolled.</a:t>
            </a:r>
          </a:p>
        </p:txBody>
      </p:sp>
      <p:sp>
        <p:nvSpPr>
          <p:cNvPr id="4" name="Slide Number Placeholder 3"/>
          <p:cNvSpPr>
            <a:spLocks noGrp="1"/>
          </p:cNvSpPr>
          <p:nvPr>
            <p:ph type="sldNum" sz="quarter" idx="10"/>
          </p:nvPr>
        </p:nvSpPr>
        <p:spPr/>
        <p:txBody>
          <a:bodyPr/>
          <a:lstStyle/>
          <a:p>
            <a:fld id="{2338CDC1-6CA6-4E13-B1F5-F42677F11F6F}" type="slidenum">
              <a:rPr lang="en-US" smtClean="0"/>
              <a:t>6</a:t>
            </a:fld>
            <a:endParaRPr lang="en-US"/>
          </a:p>
        </p:txBody>
      </p:sp>
    </p:spTree>
    <p:extLst>
      <p:ext uri="{BB962C8B-B14F-4D97-AF65-F5344CB8AC3E}">
        <p14:creationId xmlns:p14="http://schemas.microsoft.com/office/powerpoint/2010/main" val="160439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7</a:t>
            </a:fld>
            <a:endParaRPr lang="en-US"/>
          </a:p>
        </p:txBody>
      </p:sp>
    </p:spTree>
    <p:extLst>
      <p:ext uri="{BB962C8B-B14F-4D97-AF65-F5344CB8AC3E}">
        <p14:creationId xmlns:p14="http://schemas.microsoft.com/office/powerpoint/2010/main" val="190961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8</a:t>
            </a:fld>
            <a:endParaRPr lang="en-US"/>
          </a:p>
        </p:txBody>
      </p:sp>
    </p:spTree>
    <p:extLst>
      <p:ext uri="{BB962C8B-B14F-4D97-AF65-F5344CB8AC3E}">
        <p14:creationId xmlns:p14="http://schemas.microsoft.com/office/powerpoint/2010/main" val="239056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NCLEX 5 year average:</a:t>
            </a:r>
          </a:p>
          <a:p>
            <a:r>
              <a:rPr lang="en-US" b="0" dirty="0"/>
              <a:t>MCN 95%</a:t>
            </a:r>
          </a:p>
          <a:p>
            <a:r>
              <a:rPr lang="en-US" b="0" dirty="0"/>
              <a:t>Illinois 85.8%</a:t>
            </a:r>
          </a:p>
          <a:p>
            <a:r>
              <a:rPr lang="en-US" b="0" dirty="0"/>
              <a:t>Nationwide 85.4%</a:t>
            </a:r>
          </a:p>
          <a:p>
            <a:endParaRPr lang="en-US" b="0" dirty="0"/>
          </a:p>
          <a:p>
            <a:r>
              <a:rPr lang="en-US" b="0" dirty="0"/>
              <a:t>FNP Certification 5 year average</a:t>
            </a:r>
          </a:p>
          <a:p>
            <a:r>
              <a:rPr lang="en-US" b="0" dirty="0"/>
              <a:t>MCN 99.04%</a:t>
            </a:r>
          </a:p>
          <a:p>
            <a:r>
              <a:rPr lang="en-US" b="0" dirty="0"/>
              <a:t>Nationwide 79.6%</a:t>
            </a:r>
          </a:p>
        </p:txBody>
      </p:sp>
      <p:sp>
        <p:nvSpPr>
          <p:cNvPr id="4" name="Slide Number Placeholder 3"/>
          <p:cNvSpPr>
            <a:spLocks noGrp="1"/>
          </p:cNvSpPr>
          <p:nvPr>
            <p:ph type="sldNum" sz="quarter" idx="10"/>
          </p:nvPr>
        </p:nvSpPr>
        <p:spPr/>
        <p:txBody>
          <a:bodyPr/>
          <a:lstStyle/>
          <a:p>
            <a:fld id="{2338CDC1-6CA6-4E13-B1F5-F42677F11F6F}" type="slidenum">
              <a:rPr lang="en-US" smtClean="0"/>
              <a:t>9</a:t>
            </a:fld>
            <a:endParaRPr lang="en-US"/>
          </a:p>
        </p:txBody>
      </p:sp>
    </p:spTree>
    <p:extLst>
      <p:ext uri="{BB962C8B-B14F-4D97-AF65-F5344CB8AC3E}">
        <p14:creationId xmlns:p14="http://schemas.microsoft.com/office/powerpoint/2010/main" val="1202287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CDC1-6CA6-4E13-B1F5-F42677F11F6F}" type="slidenum">
              <a:rPr lang="en-US" smtClean="0"/>
              <a:t>10</a:t>
            </a:fld>
            <a:endParaRPr lang="en-US"/>
          </a:p>
        </p:txBody>
      </p:sp>
    </p:spTree>
    <p:extLst>
      <p:ext uri="{BB962C8B-B14F-4D97-AF65-F5344CB8AC3E}">
        <p14:creationId xmlns:p14="http://schemas.microsoft.com/office/powerpoint/2010/main" val="6312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partnerships for the RN to BSN program (p. 26)</a:t>
            </a:r>
          </a:p>
          <a:p>
            <a:r>
              <a:rPr lang="en-US" b="0" dirty="0"/>
              <a:t>In addition to the 4 initial pathway partnerships established with Heartland Community College, Illinois Central College, Illinois Valley Community College, and Parkland College in 2015, the first dual enrollment partnership with Heartland was established in January 2018.  Between March 2018 and March 2019, 3 additional dual admission and 4 dual enrollment partnerships have been established with 3 new institutions, and an additional 3 are in progress.</a:t>
            </a:r>
          </a:p>
          <a:p>
            <a:endParaRPr lang="en-US" b="0" dirty="0"/>
          </a:p>
          <a:p>
            <a:r>
              <a:rPr lang="en-US" b="1" dirty="0"/>
              <a:t>Developed School Nurse Graduate Certificate Program (p. 28)</a:t>
            </a:r>
          </a:p>
          <a:p>
            <a:r>
              <a:rPr lang="en-US" b="0" dirty="0"/>
              <a:t>Granted approval by the State Educator Preparation and Licensure Board.</a:t>
            </a:r>
          </a:p>
          <a:p>
            <a:endParaRPr lang="en-US" b="0" dirty="0"/>
          </a:p>
          <a:p>
            <a:r>
              <a:rPr lang="en-US" b="1" dirty="0"/>
              <a:t>Leadership Academy (p. 30)</a:t>
            </a:r>
          </a:p>
          <a:p>
            <a:r>
              <a:rPr lang="en-US" b="0" dirty="0"/>
              <a:t>In 2017, the inaugural year, we had 18 students.  In 2018, we had 64 students.</a:t>
            </a:r>
          </a:p>
        </p:txBody>
      </p:sp>
      <p:sp>
        <p:nvSpPr>
          <p:cNvPr id="4" name="Slide Number Placeholder 3"/>
          <p:cNvSpPr>
            <a:spLocks noGrp="1"/>
          </p:cNvSpPr>
          <p:nvPr>
            <p:ph type="sldNum" sz="quarter" idx="10"/>
          </p:nvPr>
        </p:nvSpPr>
        <p:spPr/>
        <p:txBody>
          <a:bodyPr/>
          <a:lstStyle/>
          <a:p>
            <a:fld id="{2338CDC1-6CA6-4E13-B1F5-F42677F11F6F}" type="slidenum">
              <a:rPr lang="en-US" smtClean="0"/>
              <a:t>11</a:t>
            </a:fld>
            <a:endParaRPr lang="en-US"/>
          </a:p>
        </p:txBody>
      </p:sp>
    </p:spTree>
    <p:extLst>
      <p:ext uri="{BB962C8B-B14F-4D97-AF65-F5344CB8AC3E}">
        <p14:creationId xmlns:p14="http://schemas.microsoft.com/office/powerpoint/2010/main" val="109467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338CDC1-6CA6-4E13-B1F5-F42677F11F6F}" type="slidenum">
              <a:rPr lang="en-US" smtClean="0"/>
              <a:t>12</a:t>
            </a:fld>
            <a:endParaRPr lang="en-US"/>
          </a:p>
        </p:txBody>
      </p:sp>
    </p:spTree>
    <p:extLst>
      <p:ext uri="{BB962C8B-B14F-4D97-AF65-F5344CB8AC3E}">
        <p14:creationId xmlns:p14="http://schemas.microsoft.com/office/powerpoint/2010/main" val="83880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4/19/2019</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4/19/2019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4/19/2019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4/19/2019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4/19/2019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4/19/2019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4/19/2019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4/19/2019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4/19/2019</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sv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7/06/relationships/model3d" Target="../media/model3d1.glb"/><Relationship Id="rId7"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2.png"/><Relationship Id="rId4" Type="http://schemas.openxmlformats.org/officeDocument/2006/relationships/hyperlink" Target="https://www.remix3d.com/details/G009SVG88Q4R" TargetMode="External"/><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svg"/><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57.jpe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37AE-1951-4D5B-8446-A94E35E759E6}"/>
              </a:ext>
            </a:extLst>
          </p:cNvPr>
          <p:cNvSpPr>
            <a:spLocks noGrp="1"/>
          </p:cNvSpPr>
          <p:nvPr>
            <p:ph type="ctrTitle"/>
          </p:nvPr>
        </p:nvSpPr>
        <p:spPr>
          <a:xfrm>
            <a:off x="5990125" y="589441"/>
            <a:ext cx="6201875" cy="4041648"/>
          </a:xfrm>
        </p:spPr>
        <p:txBody>
          <a:bodyPr anchor="ctr">
            <a:normAutofit/>
          </a:bodyPr>
          <a:lstStyle/>
          <a:p>
            <a:pPr algn="ctr"/>
            <a:r>
              <a:rPr lang="en-US" dirty="0">
                <a:solidFill>
                  <a:schemeClr val="tx1">
                    <a:lumMod val="85000"/>
                  </a:schemeClr>
                </a:solidFill>
              </a:rPr>
              <a:t>Mennonite College of Nursing</a:t>
            </a:r>
          </a:p>
        </p:txBody>
      </p:sp>
      <p:sp>
        <p:nvSpPr>
          <p:cNvPr id="3" name="Subtitle 2">
            <a:extLst>
              <a:ext uri="{FF2B5EF4-FFF2-40B4-BE49-F238E27FC236}">
                <a16:creationId xmlns:a16="http://schemas.microsoft.com/office/drawing/2014/main" id="{3AF4CBF2-C8B3-4077-8773-7F84870F14E9}"/>
              </a:ext>
            </a:extLst>
          </p:cNvPr>
          <p:cNvSpPr>
            <a:spLocks noGrp="1"/>
          </p:cNvSpPr>
          <p:nvPr>
            <p:ph type="subTitle" idx="1"/>
          </p:nvPr>
        </p:nvSpPr>
        <p:spPr>
          <a:xfrm>
            <a:off x="5990121" y="4352544"/>
            <a:ext cx="6201875" cy="2180844"/>
          </a:xfrm>
        </p:spPr>
        <p:txBody>
          <a:bodyPr>
            <a:normAutofit fontScale="85000" lnSpcReduction="20000"/>
          </a:bodyPr>
          <a:lstStyle/>
          <a:p>
            <a:pPr algn="ctr"/>
            <a:r>
              <a:rPr lang="en-US" sz="2800" dirty="0"/>
              <a:t>Annual Budget Report</a:t>
            </a:r>
          </a:p>
          <a:p>
            <a:pPr algn="ctr"/>
            <a:r>
              <a:rPr lang="en-US" sz="2800" dirty="0"/>
              <a:t>Fiscal Year 2019</a:t>
            </a:r>
          </a:p>
          <a:p>
            <a:pPr algn="ctr"/>
            <a:endParaRPr lang="en-US" sz="2800" dirty="0"/>
          </a:p>
          <a:p>
            <a:pPr algn="ctr"/>
            <a:endParaRPr lang="en-US" dirty="0"/>
          </a:p>
          <a:p>
            <a:pPr algn="ctr"/>
            <a:r>
              <a:rPr lang="en-US" dirty="0"/>
              <a:t>Judy Neubrander, </a:t>
            </a:r>
            <a:r>
              <a:rPr lang="en-US" dirty="0" err="1"/>
              <a:t>EdD</a:t>
            </a:r>
            <a:r>
              <a:rPr lang="en-US" dirty="0"/>
              <a:t>, FNP-BC</a:t>
            </a:r>
          </a:p>
        </p:txBody>
      </p:sp>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A picture containing text&#10;&#10;Description generated with high confidence">
            <a:extLst>
              <a:ext uri="{FF2B5EF4-FFF2-40B4-BE49-F238E27FC236}">
                <a16:creationId xmlns:a16="http://schemas.microsoft.com/office/drawing/2014/main" id="{73F5C979-EB9F-4210-8DDB-4B0368B21F56}"/>
              </a:ext>
            </a:extLst>
          </p:cNvPr>
          <p:cNvPicPr>
            <a:picLocks noChangeAspect="1"/>
          </p:cNvPicPr>
          <p:nvPr/>
        </p:nvPicPr>
        <p:blipFill rotWithShape="1">
          <a:blip r:embed="rId3"/>
          <a:srcRect l="37885" t="34632" r="35316" b="6400"/>
          <a:stretch/>
        </p:blipFill>
        <p:spPr>
          <a:xfrm>
            <a:off x="457200" y="0"/>
            <a:ext cx="5532925" cy="6853083"/>
          </a:xfrm>
          <a:prstGeom prst="rect">
            <a:avLst/>
          </a:prstGeom>
          <a:ln>
            <a:noFill/>
          </a:ln>
          <a:effectLst/>
        </p:spPr>
      </p:pic>
      <p:graphicFrame>
        <p:nvGraphicFramePr>
          <p:cNvPr id="41" name="Table 40">
            <a:extLst>
              <a:ext uri="{FF2B5EF4-FFF2-40B4-BE49-F238E27FC236}">
                <a16:creationId xmlns:a16="http://schemas.microsoft.com/office/drawing/2014/main" id="{B79F1709-3AE9-4A04-93F7-68D8097F2215}"/>
              </a:ext>
            </a:extLst>
          </p:cNvPr>
          <p:cNvGraphicFramePr>
            <a:graphicFrameLocks noGrp="1"/>
          </p:cNvGraphicFramePr>
          <p:nvPr>
            <p:extLst>
              <p:ext uri="{D42A27DB-BD31-4B8C-83A1-F6EECF244321}">
                <p14:modId xmlns:p14="http://schemas.microsoft.com/office/powerpoint/2010/main" val="4192260552"/>
              </p:ext>
            </p:extLst>
          </p:nvPr>
        </p:nvGraphicFramePr>
        <p:xfrm>
          <a:off x="5990117" y="5401898"/>
          <a:ext cx="6201875" cy="198120"/>
        </p:xfrm>
        <a:graphic>
          <a:graphicData uri="http://schemas.openxmlformats.org/drawingml/2006/table">
            <a:tbl>
              <a:tblPr firstRow="1" bandRow="1">
                <a:tableStyleId>{D27102A9-8310-4765-A935-A1911B00CA55}</a:tableStyleId>
              </a:tblPr>
              <a:tblGrid>
                <a:gridCol w="6201875">
                  <a:extLst>
                    <a:ext uri="{9D8B030D-6E8A-4147-A177-3AD203B41FA5}">
                      <a16:colId xmlns:a16="http://schemas.microsoft.com/office/drawing/2014/main" val="2018372189"/>
                    </a:ext>
                  </a:extLst>
                </a:gridCol>
              </a:tblGrid>
              <a:tr h="0">
                <a:tc>
                  <a:txBody>
                    <a:bodyPr/>
                    <a:lstStyle/>
                    <a:p>
                      <a:endParaRPr lang="en-US" sz="700" dirty="0"/>
                    </a:p>
                  </a:txBody>
                  <a:tcPr/>
                </a:tc>
                <a:extLst>
                  <a:ext uri="{0D108BD9-81ED-4DB2-BD59-A6C34878D82A}">
                    <a16:rowId xmlns:a16="http://schemas.microsoft.com/office/drawing/2014/main" val="2586741754"/>
                  </a:ext>
                </a:extLst>
              </a:tr>
            </a:tbl>
          </a:graphicData>
        </a:graphic>
      </p:graphicFrame>
    </p:spTree>
    <p:extLst>
      <p:ext uri="{BB962C8B-B14F-4D97-AF65-F5344CB8AC3E}">
        <p14:creationId xmlns:p14="http://schemas.microsoft.com/office/powerpoint/2010/main" val="130721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2304252394"/>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2018-2023</a:t>
                      </a:r>
                    </a:p>
                  </a:txBody>
                  <a:tcPr/>
                </a:tc>
                <a:extLst>
                  <a:ext uri="{0D108BD9-81ED-4DB2-BD59-A6C34878D82A}">
                    <a16:rowId xmlns:a16="http://schemas.microsoft.com/office/drawing/2014/main" val="2586741754"/>
                  </a:ext>
                </a:extLst>
              </a:tr>
            </a:tbl>
          </a:graphicData>
        </a:graphic>
      </p:graphicFrame>
      <p:pic>
        <p:nvPicPr>
          <p:cNvPr id="1026" name="Picture 2" descr="MCN Strategic Plan 2018-2023">
            <a:extLst>
              <a:ext uri="{FF2B5EF4-FFF2-40B4-BE49-F238E27FC236}">
                <a16:creationId xmlns:a16="http://schemas.microsoft.com/office/drawing/2014/main" id="{21AAA45C-0553-4BE1-A311-4A2DB9367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005" y="0"/>
            <a:ext cx="5299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2EFAAA1-F468-450B-9309-5FD258D591A1}"/>
              </a:ext>
            </a:extLst>
          </p:cNvPr>
          <p:cNvSpPr/>
          <p:nvPr/>
        </p:nvSpPr>
        <p:spPr>
          <a:xfrm>
            <a:off x="-1071391" y="0"/>
            <a:ext cx="4594034" cy="7495861"/>
          </a:xfrm>
          <a:prstGeom prst="rect">
            <a:avLst/>
          </a:prstGeom>
          <a:blipFill dpi="0" rotWithShape="1">
            <a:blip r:embed="rId4">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3793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15F130F7-F4F0-4AF3-BB21-0F710D359B9D}"/>
              </a:ext>
            </a:extLst>
          </p:cNvPr>
          <p:cNvSpPr/>
          <p:nvPr/>
        </p:nvSpPr>
        <p:spPr>
          <a:xfrm>
            <a:off x="3274372" y="3657599"/>
            <a:ext cx="4429380" cy="3200401"/>
          </a:xfrm>
          <a:prstGeom prst="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b"/>
          <a:lstStyle/>
          <a:p>
            <a:pPr algn="ctr"/>
            <a:r>
              <a:rPr lang="en-US" sz="3200" b="1" dirty="0">
                <a:solidFill>
                  <a:schemeClr val="bg1">
                    <a:lumMod val="75000"/>
                    <a:lumOff val="25000"/>
                  </a:schemeClr>
                </a:solidFill>
                <a:latin typeface="Tw Cen MT" panose="020B0602020104020603" pitchFamily="34" charset="0"/>
              </a:rPr>
              <a:t>Aligned testing content with NCLEX blueprint</a:t>
            </a:r>
          </a:p>
          <a:p>
            <a:pPr algn="ctr"/>
            <a:endParaRPr lang="en-US" sz="2400" b="1" dirty="0">
              <a:solidFill>
                <a:schemeClr val="bg1">
                  <a:lumMod val="75000"/>
                  <a:lumOff val="25000"/>
                </a:schemeClr>
              </a:solidFill>
              <a:latin typeface="Tw Cen MT" panose="020B0602020104020603" pitchFamily="34" charset="0"/>
            </a:endParaRPr>
          </a:p>
        </p:txBody>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931340824"/>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FY19 Accomplishments</a:t>
                      </a:r>
                    </a:p>
                  </a:txBody>
                  <a:tcPr/>
                </a:tc>
                <a:extLst>
                  <a:ext uri="{0D108BD9-81ED-4DB2-BD59-A6C34878D82A}">
                    <a16:rowId xmlns:a16="http://schemas.microsoft.com/office/drawing/2014/main" val="2586741754"/>
                  </a:ext>
                </a:extLst>
              </a:tr>
            </a:tbl>
          </a:graphicData>
        </a:graphic>
      </p:graphicFrame>
      <p:sp>
        <p:nvSpPr>
          <p:cNvPr id="2" name="Rectangle 1">
            <a:extLst>
              <a:ext uri="{FF2B5EF4-FFF2-40B4-BE49-F238E27FC236}">
                <a16:creationId xmlns:a16="http://schemas.microsoft.com/office/drawing/2014/main" id="{D9B2D2D9-723D-40BA-A37A-FDA7B83675B8}"/>
              </a:ext>
            </a:extLst>
          </p:cNvPr>
          <p:cNvSpPr/>
          <p:nvPr/>
        </p:nvSpPr>
        <p:spPr>
          <a:xfrm>
            <a:off x="457201" y="1162892"/>
            <a:ext cx="2817172" cy="5695108"/>
          </a:xfrm>
          <a:prstGeom prst="rect">
            <a:avLst/>
          </a:prstGeom>
          <a:solidFill>
            <a:srgbClr val="9BAE7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bg1">
                    <a:lumMod val="75000"/>
                    <a:lumOff val="25000"/>
                  </a:schemeClr>
                </a:solidFill>
                <a:latin typeface="Tw Cen MT" panose="020B0602020104020603" pitchFamily="34" charset="0"/>
              </a:rPr>
              <a:t>New dual enrollment and dual admission partnerships</a:t>
            </a:r>
            <a:endParaRPr lang="en-US" sz="2400" dirty="0">
              <a:solidFill>
                <a:schemeClr val="bg1">
                  <a:lumMod val="75000"/>
                  <a:lumOff val="25000"/>
                </a:schemeClr>
              </a:solidFill>
              <a:latin typeface="Tw Cen MT" panose="020B0602020104020603" pitchFamily="34" charset="0"/>
            </a:endParaRPr>
          </a:p>
        </p:txBody>
      </p:sp>
      <p:sp>
        <p:nvSpPr>
          <p:cNvPr id="4" name="Rectangle 3">
            <a:extLst>
              <a:ext uri="{FF2B5EF4-FFF2-40B4-BE49-F238E27FC236}">
                <a16:creationId xmlns:a16="http://schemas.microsoft.com/office/drawing/2014/main" id="{C2A84DDB-4205-4A88-91EE-88521DB28024}"/>
              </a:ext>
            </a:extLst>
          </p:cNvPr>
          <p:cNvSpPr/>
          <p:nvPr/>
        </p:nvSpPr>
        <p:spPr>
          <a:xfrm>
            <a:off x="457202" y="1172651"/>
            <a:ext cx="2817172" cy="1311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graham hospital school of nursing">
            <a:extLst>
              <a:ext uri="{FF2B5EF4-FFF2-40B4-BE49-F238E27FC236}">
                <a16:creationId xmlns:a16="http://schemas.microsoft.com/office/drawing/2014/main" id="{CD8F7BD4-7ECB-4C9A-BDB5-8A18F268BF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51" t="31078" r="25879" b="31422"/>
          <a:stretch/>
        </p:blipFill>
        <p:spPr bwMode="auto">
          <a:xfrm>
            <a:off x="513874" y="1431464"/>
            <a:ext cx="1047558" cy="8327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joliet junior college">
            <a:extLst>
              <a:ext uri="{FF2B5EF4-FFF2-40B4-BE49-F238E27FC236}">
                <a16:creationId xmlns:a16="http://schemas.microsoft.com/office/drawing/2014/main" id="{9C782921-44D7-40F2-B31C-DDB890438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9495" y="1215392"/>
            <a:ext cx="1544968" cy="64270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southeastern illinois college">
            <a:extLst>
              <a:ext uri="{FF2B5EF4-FFF2-40B4-BE49-F238E27FC236}">
                <a16:creationId xmlns:a16="http://schemas.microsoft.com/office/drawing/2014/main" id="{531C8D8B-6BB0-4B0B-A860-D10408DDF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714" y="1821046"/>
            <a:ext cx="1764699" cy="60504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085A89A-9804-4165-88CD-B93209BA5963}"/>
              </a:ext>
            </a:extLst>
          </p:cNvPr>
          <p:cNvSpPr/>
          <p:nvPr/>
        </p:nvSpPr>
        <p:spPr>
          <a:xfrm>
            <a:off x="7698657" y="1171866"/>
            <a:ext cx="4493340" cy="568613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b"/>
          <a:lstStyle/>
          <a:p>
            <a:pPr algn="r"/>
            <a:r>
              <a:rPr lang="en-US" sz="4400" b="1" dirty="0">
                <a:solidFill>
                  <a:schemeClr val="bg1">
                    <a:lumMod val="75000"/>
                    <a:lumOff val="25000"/>
                  </a:schemeClr>
                </a:solidFill>
                <a:latin typeface="Tw Cen MT" panose="020B0602020104020603" pitchFamily="34" charset="0"/>
              </a:rPr>
              <a:t>2</a:t>
            </a:r>
            <a:r>
              <a:rPr lang="en-US" sz="4400" b="1">
                <a:solidFill>
                  <a:schemeClr val="bg1">
                    <a:lumMod val="75000"/>
                    <a:lumOff val="25000"/>
                  </a:schemeClr>
                </a:solidFill>
                <a:latin typeface="Tw Cen MT" panose="020B0602020104020603" pitchFamily="34" charset="0"/>
              </a:rPr>
              <a:t>55</a:t>
            </a:r>
            <a:r>
              <a:rPr lang="en-US" sz="4400" b="1" dirty="0">
                <a:solidFill>
                  <a:schemeClr val="bg1">
                    <a:lumMod val="75000"/>
                    <a:lumOff val="25000"/>
                  </a:schemeClr>
                </a:solidFill>
                <a:latin typeface="Tw Cen MT" panose="020B0602020104020603" pitchFamily="34" charset="0"/>
              </a:rPr>
              <a:t>% </a:t>
            </a:r>
            <a:r>
              <a:rPr lang="en-US" sz="3200" b="1" dirty="0">
                <a:solidFill>
                  <a:schemeClr val="bg1">
                    <a:lumMod val="75000"/>
                    <a:lumOff val="25000"/>
                  </a:schemeClr>
                </a:solidFill>
                <a:latin typeface="Tw Cen MT" panose="020B0602020104020603" pitchFamily="34" charset="0"/>
              </a:rPr>
              <a:t>growth</a:t>
            </a:r>
          </a:p>
          <a:p>
            <a:pPr algn="r"/>
            <a:r>
              <a:rPr lang="en-US" sz="3200" dirty="0">
                <a:solidFill>
                  <a:schemeClr val="bg1">
                    <a:lumMod val="75000"/>
                    <a:lumOff val="25000"/>
                  </a:schemeClr>
                </a:solidFill>
                <a:latin typeface="Tw Cen MT" panose="020B0602020104020603" pitchFamily="34" charset="0"/>
              </a:rPr>
              <a:t>in Leadership Academy participation</a:t>
            </a:r>
          </a:p>
        </p:txBody>
      </p:sp>
      <p:pic>
        <p:nvPicPr>
          <p:cNvPr id="12" name="Picture 11" descr="A group of people sitting at a table in front of a crowd&#10;&#10;Description generated with very high confidence">
            <a:extLst>
              <a:ext uri="{FF2B5EF4-FFF2-40B4-BE49-F238E27FC236}">
                <a16:creationId xmlns:a16="http://schemas.microsoft.com/office/drawing/2014/main" id="{8C59625C-DF33-4301-AAD0-12DE8BA4B1C0}"/>
              </a:ext>
            </a:extLst>
          </p:cNvPr>
          <p:cNvPicPr>
            <a:picLocks noChangeAspect="1"/>
          </p:cNvPicPr>
          <p:nvPr/>
        </p:nvPicPr>
        <p:blipFill rotWithShape="1">
          <a:blip r:embed="rId6"/>
          <a:srcRect t="27903"/>
          <a:stretch/>
        </p:blipFill>
        <p:spPr>
          <a:xfrm>
            <a:off x="7698657" y="2765190"/>
            <a:ext cx="4493339" cy="2429660"/>
          </a:xfrm>
          <a:prstGeom prst="rect">
            <a:avLst/>
          </a:prstGeom>
        </p:spPr>
      </p:pic>
      <p:sp>
        <p:nvSpPr>
          <p:cNvPr id="7" name="Rectangle 6">
            <a:extLst>
              <a:ext uri="{FF2B5EF4-FFF2-40B4-BE49-F238E27FC236}">
                <a16:creationId xmlns:a16="http://schemas.microsoft.com/office/drawing/2014/main" id="{254D5DC3-6303-4913-B6E5-8ACB243FCC2A}"/>
              </a:ext>
            </a:extLst>
          </p:cNvPr>
          <p:cNvSpPr/>
          <p:nvPr/>
        </p:nvSpPr>
        <p:spPr>
          <a:xfrm>
            <a:off x="3274373" y="1171865"/>
            <a:ext cx="4424283" cy="2485734"/>
          </a:xfrm>
          <a:prstGeom prst="rect">
            <a:avLst/>
          </a:prstGeom>
          <a:solidFill>
            <a:srgbClr val="B9C6A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chemeClr val="bg1">
                    <a:lumMod val="75000"/>
                    <a:lumOff val="25000"/>
                  </a:schemeClr>
                </a:solidFill>
                <a:latin typeface="Tw Cen MT" panose="020B0602020104020603" pitchFamily="34" charset="0"/>
              </a:rPr>
              <a:t>School Nurse Graduate Certificate Program</a:t>
            </a:r>
          </a:p>
          <a:p>
            <a:pPr algn="ctr"/>
            <a:r>
              <a:rPr lang="en-US" sz="3200" dirty="0">
                <a:solidFill>
                  <a:schemeClr val="bg1">
                    <a:lumMod val="75000"/>
                    <a:lumOff val="25000"/>
                  </a:schemeClr>
                </a:solidFill>
                <a:latin typeface="Tw Cen MT" panose="020B0602020104020603" pitchFamily="34" charset="0"/>
              </a:rPr>
              <a:t>Accepting first cohort Summer 2019</a:t>
            </a:r>
            <a:endParaRPr lang="en-US" sz="2400" dirty="0">
              <a:solidFill>
                <a:schemeClr val="bg1">
                  <a:lumMod val="75000"/>
                  <a:lumOff val="25000"/>
                </a:schemeClr>
              </a:solidFill>
              <a:latin typeface="Tw Cen MT" panose="020B0602020104020603" pitchFamily="34" charset="0"/>
            </a:endParaRPr>
          </a:p>
        </p:txBody>
      </p:sp>
      <p:sp>
        <p:nvSpPr>
          <p:cNvPr id="31" name="Rectangle 30">
            <a:extLst>
              <a:ext uri="{FF2B5EF4-FFF2-40B4-BE49-F238E27FC236}">
                <a16:creationId xmlns:a16="http://schemas.microsoft.com/office/drawing/2014/main" id="{F0FDA0D9-8932-4B55-9127-1583D8BD16CE}"/>
              </a:ext>
            </a:extLst>
          </p:cNvPr>
          <p:cNvSpPr/>
          <p:nvPr/>
        </p:nvSpPr>
        <p:spPr>
          <a:xfrm>
            <a:off x="462297" y="5546872"/>
            <a:ext cx="2817171" cy="1311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6" name="Picture 18" descr="Related image">
            <a:extLst>
              <a:ext uri="{FF2B5EF4-FFF2-40B4-BE49-F238E27FC236}">
                <a16:creationId xmlns:a16="http://schemas.microsoft.com/office/drawing/2014/main" id="{75125A07-0B05-410B-9427-A36F79C994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11"/>
          <a:stretch/>
        </p:blipFill>
        <p:spPr bwMode="auto">
          <a:xfrm>
            <a:off x="2160568" y="5699042"/>
            <a:ext cx="1091262" cy="10626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lated image">
            <a:extLst>
              <a:ext uri="{FF2B5EF4-FFF2-40B4-BE49-F238E27FC236}">
                <a16:creationId xmlns:a16="http://schemas.microsoft.com/office/drawing/2014/main" id="{F403D39B-6206-492E-9E14-66A2F3EBDE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682" y="5669724"/>
            <a:ext cx="1765896" cy="53271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college of lake county">
            <a:extLst>
              <a:ext uri="{FF2B5EF4-FFF2-40B4-BE49-F238E27FC236}">
                <a16:creationId xmlns:a16="http://schemas.microsoft.com/office/drawing/2014/main" id="{E5BAE98D-68AE-4478-9C96-FE42ED253E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283" y="6230360"/>
            <a:ext cx="1475779" cy="5315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clex">
            <a:extLst>
              <a:ext uri="{FF2B5EF4-FFF2-40B4-BE49-F238E27FC236}">
                <a16:creationId xmlns:a16="http://schemas.microsoft.com/office/drawing/2014/main" id="{1A25D76E-544B-4BC9-8141-1A06542F6E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8248" y="4159215"/>
            <a:ext cx="2816532" cy="8872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B42B19-D6FC-419D-B272-F071F860D36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152" b="44273" l="8471" r="48784">
                        <a14:foregroundMark x1="9882" y1="35879" x2="8471" y2="38970"/>
                        <a14:foregroundMark x1="25216" y1="43242" x2="29216" y2="44333"/>
                        <a14:foregroundMark x1="30627" y1="39788" x2="40588" y2="33606"/>
                        <a14:foregroundMark x1="40588" y1="33606" x2="47961" y2="32424"/>
                        <a14:foregroundMark x1="39961" y1="17303" x2="45804" y2="16152"/>
                        <a14:foregroundMark x1="45804" y1="16152" x2="48784" y2="17848"/>
                      </a14:backgroundRemoval>
                    </a14:imgEffect>
                  </a14:imgLayer>
                </a14:imgProps>
              </a:ext>
            </a:extLst>
          </a:blip>
          <a:srcRect l="5382" t="15054" r="49872" b="53096"/>
          <a:stretch/>
        </p:blipFill>
        <p:spPr>
          <a:xfrm>
            <a:off x="8529056" y="-87346"/>
            <a:ext cx="3733231" cy="3438876"/>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9CA16E73-D9D4-410A-A367-D15769A8AD80}"/>
              </a:ext>
            </a:extLst>
          </p:cNvPr>
          <p:cNvPicPr>
            <a:picLocks noChangeAspect="1"/>
          </p:cNvPicPr>
          <p:nvPr/>
        </p:nvPicPr>
        <p:blipFill rotWithShape="1">
          <a:blip r:embed="rId13"/>
          <a:srcRect r="61113"/>
          <a:stretch/>
        </p:blipFill>
        <p:spPr>
          <a:xfrm>
            <a:off x="7693562" y="4287769"/>
            <a:ext cx="1623232" cy="1517308"/>
          </a:xfrm>
          <a:prstGeom prst="rect">
            <a:avLst/>
          </a:prstGeom>
        </p:spPr>
      </p:pic>
      <p:pic>
        <p:nvPicPr>
          <p:cNvPr id="13" name="Graphic 12" descr="Stethoscope">
            <a:extLst>
              <a:ext uri="{FF2B5EF4-FFF2-40B4-BE49-F238E27FC236}">
                <a16:creationId xmlns:a16="http://schemas.microsoft.com/office/drawing/2014/main" id="{1A99125C-A303-428C-8E64-30F76F1A53D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03751" y="1429019"/>
            <a:ext cx="1149764" cy="1149764"/>
          </a:xfrm>
          <a:prstGeom prst="rect">
            <a:avLst/>
          </a:prstGeom>
        </p:spPr>
      </p:pic>
    </p:spTree>
    <p:extLst>
      <p:ext uri="{BB962C8B-B14F-4D97-AF65-F5344CB8AC3E}">
        <p14:creationId xmlns:p14="http://schemas.microsoft.com/office/powerpoint/2010/main" val="1198419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FY19 Accomplishments</a:t>
                      </a:r>
                    </a:p>
                  </a:txBody>
                  <a:tcPr/>
                </a:tc>
                <a:extLst>
                  <a:ext uri="{0D108BD9-81ED-4DB2-BD59-A6C34878D82A}">
                    <a16:rowId xmlns:a16="http://schemas.microsoft.com/office/drawing/2014/main" val="2586741754"/>
                  </a:ext>
                </a:extLst>
              </a:tr>
            </a:tbl>
          </a:graphicData>
        </a:graphic>
      </p:graphicFrame>
      <p:sp>
        <p:nvSpPr>
          <p:cNvPr id="2" name="Rectangle 1">
            <a:extLst>
              <a:ext uri="{FF2B5EF4-FFF2-40B4-BE49-F238E27FC236}">
                <a16:creationId xmlns:a16="http://schemas.microsoft.com/office/drawing/2014/main" id="{D9B2D2D9-723D-40BA-A37A-FDA7B83675B8}"/>
              </a:ext>
            </a:extLst>
          </p:cNvPr>
          <p:cNvSpPr/>
          <p:nvPr/>
        </p:nvSpPr>
        <p:spPr>
          <a:xfrm>
            <a:off x="3251733" y="1171615"/>
            <a:ext cx="2853614" cy="5686385"/>
          </a:xfrm>
          <a:prstGeom prst="rect">
            <a:avLst/>
          </a:prstGeom>
          <a:solidFill>
            <a:srgbClr val="366C5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r>
              <a:rPr lang="en-US" sz="4000" b="1" dirty="0">
                <a:solidFill>
                  <a:schemeClr val="tx1">
                    <a:lumMod val="85000"/>
                  </a:schemeClr>
                </a:solidFill>
                <a:latin typeface="Tw Cen MT" panose="020B0602020104020603" pitchFamily="34" charset="0"/>
              </a:rPr>
              <a:t>$1.4M</a:t>
            </a:r>
          </a:p>
          <a:p>
            <a:pPr algn="ctr"/>
            <a:r>
              <a:rPr lang="en-US" sz="4000" b="1" dirty="0">
                <a:solidFill>
                  <a:schemeClr val="tx1">
                    <a:lumMod val="85000"/>
                  </a:schemeClr>
                </a:solidFill>
                <a:latin typeface="Tw Cen MT" panose="020B0602020104020603" pitchFamily="34" charset="0"/>
              </a:rPr>
              <a:t>HRSA grant </a:t>
            </a:r>
          </a:p>
          <a:p>
            <a:pPr algn="ctr"/>
            <a:r>
              <a:rPr lang="en-US" sz="3200" dirty="0">
                <a:solidFill>
                  <a:schemeClr val="tx1">
                    <a:lumMod val="85000"/>
                  </a:schemeClr>
                </a:solidFill>
                <a:latin typeface="Tw Cen MT" panose="020B0602020104020603" pitchFamily="34" charset="0"/>
              </a:rPr>
              <a:t>Nurse practitioners in rural settings</a:t>
            </a:r>
          </a:p>
          <a:p>
            <a:pPr algn="ctr"/>
            <a:r>
              <a:rPr lang="en-US" sz="3200" dirty="0">
                <a:solidFill>
                  <a:schemeClr val="tx1">
                    <a:lumMod val="85000"/>
                  </a:schemeClr>
                </a:solidFill>
                <a:latin typeface="Tw Cen MT" panose="020B0602020104020603" pitchFamily="34" charset="0"/>
              </a:rPr>
              <a:t>(ANEW)</a:t>
            </a:r>
          </a:p>
          <a:p>
            <a:pPr algn="ctr"/>
            <a:endParaRPr lang="en-US" sz="3200" dirty="0">
              <a:solidFill>
                <a:schemeClr val="tx1">
                  <a:lumMod val="85000"/>
                </a:schemeClr>
              </a:solidFill>
              <a:latin typeface="Tw Cen MT" panose="020B0602020104020603" pitchFamily="34" charset="0"/>
            </a:endParaRPr>
          </a:p>
        </p:txBody>
      </p:sp>
      <p:sp>
        <p:nvSpPr>
          <p:cNvPr id="16" name="Rectangle 15">
            <a:extLst>
              <a:ext uri="{FF2B5EF4-FFF2-40B4-BE49-F238E27FC236}">
                <a16:creationId xmlns:a16="http://schemas.microsoft.com/office/drawing/2014/main" id="{FE06C658-487D-46FD-AC60-56EB3A9F85E6}"/>
              </a:ext>
            </a:extLst>
          </p:cNvPr>
          <p:cNvSpPr/>
          <p:nvPr/>
        </p:nvSpPr>
        <p:spPr>
          <a:xfrm>
            <a:off x="8889952" y="1171615"/>
            <a:ext cx="3302047" cy="5686385"/>
          </a:xfrm>
          <a:prstGeom prst="rect">
            <a:avLst/>
          </a:prstGeom>
          <a:solidFill>
            <a:srgbClr val="4D998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endParaRPr lang="en-US" sz="3200" dirty="0">
              <a:solidFill>
                <a:schemeClr val="tx1">
                  <a:lumMod val="85000"/>
                </a:schemeClr>
              </a:solidFill>
              <a:latin typeface="Tw Cen MT" panose="020B0602020104020603" pitchFamily="34" charset="0"/>
            </a:endParaRPr>
          </a:p>
          <a:p>
            <a:pPr algn="ctr"/>
            <a:endParaRPr lang="en-US" sz="3200" dirty="0">
              <a:solidFill>
                <a:schemeClr val="tx1">
                  <a:lumMod val="85000"/>
                </a:schemeClr>
              </a:solidFill>
              <a:latin typeface="Tw Cen MT" panose="020B0602020104020603" pitchFamily="34" charset="0"/>
            </a:endParaRPr>
          </a:p>
          <a:p>
            <a:pPr algn="ctr"/>
            <a:r>
              <a:rPr lang="en-US" sz="3200" dirty="0">
                <a:solidFill>
                  <a:schemeClr val="tx1">
                    <a:lumMod val="85000"/>
                  </a:schemeClr>
                </a:solidFill>
                <a:latin typeface="Tw Cen MT" panose="020B0602020104020603" pitchFamily="34" charset="0"/>
              </a:rPr>
              <a:t> </a:t>
            </a:r>
            <a:endParaRPr lang="en-US" sz="2800" b="1" dirty="0">
              <a:solidFill>
                <a:schemeClr val="tx1">
                  <a:lumMod val="85000"/>
                </a:schemeClr>
              </a:solidFill>
              <a:latin typeface="Tw Cen MT" panose="020B0602020104020603" pitchFamily="34" charset="0"/>
            </a:endParaRPr>
          </a:p>
          <a:p>
            <a:pPr algn="ctr"/>
            <a:endParaRPr lang="en-US" sz="6000" b="1" dirty="0">
              <a:solidFill>
                <a:schemeClr val="tx1">
                  <a:lumMod val="85000"/>
                </a:schemeClr>
              </a:solidFill>
              <a:latin typeface="Tw Cen MT" panose="020B0602020104020603" pitchFamily="34" charset="0"/>
            </a:endParaRPr>
          </a:p>
        </p:txBody>
      </p:sp>
      <p:sp>
        <p:nvSpPr>
          <p:cNvPr id="18" name="Rectangle 17">
            <a:extLst>
              <a:ext uri="{FF2B5EF4-FFF2-40B4-BE49-F238E27FC236}">
                <a16:creationId xmlns:a16="http://schemas.microsoft.com/office/drawing/2014/main" id="{3D32DCE3-37A6-492C-AD83-8B0006E59438}"/>
              </a:ext>
            </a:extLst>
          </p:cNvPr>
          <p:cNvSpPr/>
          <p:nvPr/>
        </p:nvSpPr>
        <p:spPr>
          <a:xfrm>
            <a:off x="6093668" y="1171614"/>
            <a:ext cx="2817172" cy="5686386"/>
          </a:xfrm>
          <a:prstGeom prst="rect">
            <a:avLst/>
          </a:prstGeom>
          <a:solidFill>
            <a:srgbClr val="40806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r>
              <a:rPr lang="en-US" sz="4000" b="1" dirty="0">
                <a:solidFill>
                  <a:schemeClr val="tx1">
                    <a:lumMod val="85000"/>
                  </a:schemeClr>
                </a:solidFill>
                <a:latin typeface="Tw Cen MT" panose="020B0602020104020603" pitchFamily="34" charset="0"/>
              </a:rPr>
              <a:t>$2.8M</a:t>
            </a:r>
          </a:p>
          <a:p>
            <a:pPr algn="ctr"/>
            <a:r>
              <a:rPr lang="en-US" sz="4000" b="1" dirty="0">
                <a:solidFill>
                  <a:schemeClr val="tx1">
                    <a:lumMod val="85000"/>
                  </a:schemeClr>
                </a:solidFill>
                <a:latin typeface="Tw Cen MT" panose="020B0602020104020603" pitchFamily="34" charset="0"/>
              </a:rPr>
              <a:t>HRSA grant</a:t>
            </a:r>
            <a:endParaRPr lang="en-US" sz="3200" b="1" dirty="0">
              <a:solidFill>
                <a:schemeClr val="tx1">
                  <a:lumMod val="85000"/>
                </a:schemeClr>
              </a:solidFill>
              <a:latin typeface="Tw Cen MT" panose="020B0602020104020603" pitchFamily="34" charset="0"/>
            </a:endParaRPr>
          </a:p>
          <a:p>
            <a:pPr algn="ctr"/>
            <a:r>
              <a:rPr lang="en-US" sz="3200" dirty="0">
                <a:solidFill>
                  <a:schemeClr val="tx1">
                    <a:lumMod val="85000"/>
                  </a:schemeClr>
                </a:solidFill>
                <a:latin typeface="Tw Cen MT" panose="020B0602020104020603" pitchFamily="34" charset="0"/>
              </a:rPr>
              <a:t>RNs serving in primary care, focusing on the underserved (CAUSE)</a:t>
            </a:r>
          </a:p>
        </p:txBody>
      </p:sp>
      <p:sp>
        <p:nvSpPr>
          <p:cNvPr id="23" name="Rectangle 22">
            <a:extLst>
              <a:ext uri="{FF2B5EF4-FFF2-40B4-BE49-F238E27FC236}">
                <a16:creationId xmlns:a16="http://schemas.microsoft.com/office/drawing/2014/main" id="{349E99C2-590A-4143-9A70-DD780214B827}"/>
              </a:ext>
            </a:extLst>
          </p:cNvPr>
          <p:cNvSpPr/>
          <p:nvPr/>
        </p:nvSpPr>
        <p:spPr>
          <a:xfrm>
            <a:off x="457200" y="1171615"/>
            <a:ext cx="2829740" cy="5686385"/>
          </a:xfrm>
          <a:prstGeom prst="rect">
            <a:avLst/>
          </a:prstGeom>
          <a:solidFill>
            <a:srgbClr val="31615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r>
              <a:rPr lang="en-US" sz="4000" b="1" dirty="0">
                <a:solidFill>
                  <a:schemeClr val="tx1">
                    <a:lumMod val="85000"/>
                  </a:schemeClr>
                </a:solidFill>
                <a:latin typeface="Tw Cen MT" panose="020B0602020104020603" pitchFamily="34" charset="0"/>
              </a:rPr>
              <a:t>$2M</a:t>
            </a:r>
          </a:p>
          <a:p>
            <a:pPr algn="ctr"/>
            <a:r>
              <a:rPr lang="en-US" sz="4000" b="1" dirty="0">
                <a:solidFill>
                  <a:schemeClr val="tx1">
                    <a:lumMod val="85000"/>
                  </a:schemeClr>
                </a:solidFill>
                <a:latin typeface="Tw Cen MT" panose="020B0602020104020603" pitchFamily="34" charset="0"/>
              </a:rPr>
              <a:t>HRSA grant </a:t>
            </a:r>
          </a:p>
          <a:p>
            <a:pPr algn="ctr"/>
            <a:r>
              <a:rPr lang="en-US" sz="3200" dirty="0">
                <a:solidFill>
                  <a:schemeClr val="tx1">
                    <a:lumMod val="85000"/>
                  </a:schemeClr>
                </a:solidFill>
                <a:latin typeface="Tw Cen MT" panose="020B0602020104020603" pitchFamily="34" charset="0"/>
              </a:rPr>
              <a:t>Nursing workforce diversity</a:t>
            </a:r>
          </a:p>
          <a:p>
            <a:pPr algn="ctr"/>
            <a:r>
              <a:rPr lang="en-US" sz="3200" dirty="0">
                <a:solidFill>
                  <a:schemeClr val="tx1">
                    <a:lumMod val="85000"/>
                  </a:schemeClr>
                </a:solidFill>
                <a:latin typeface="Tw Cen MT" panose="020B0602020104020603" pitchFamily="34" charset="0"/>
              </a:rPr>
              <a:t>(PROUD)</a:t>
            </a:r>
          </a:p>
          <a:p>
            <a:pPr algn="ctr"/>
            <a:endParaRPr lang="en-US" sz="3200" dirty="0">
              <a:solidFill>
                <a:schemeClr val="tx1">
                  <a:lumMod val="85000"/>
                </a:schemeClr>
              </a:solidFill>
              <a:latin typeface="Tw Cen MT" panose="020B0602020104020603" pitchFamily="34" charset="0"/>
            </a:endParaRPr>
          </a:p>
        </p:txBody>
      </p:sp>
      <p:pic>
        <p:nvPicPr>
          <p:cNvPr id="15" name="Picture 14">
            <a:extLst>
              <a:ext uri="{FF2B5EF4-FFF2-40B4-BE49-F238E27FC236}">
                <a16:creationId xmlns:a16="http://schemas.microsoft.com/office/drawing/2014/main" id="{EE6E6AE7-2BB0-474E-9014-7C863B465671}"/>
              </a:ext>
            </a:extLst>
          </p:cNvPr>
          <p:cNvPicPr>
            <a:picLocks noChangeAspect="1"/>
          </p:cNvPicPr>
          <p:nvPr/>
        </p:nvPicPr>
        <p:blipFill rotWithShape="1">
          <a:blip r:embed="rId3"/>
          <a:srcRect r="75494"/>
          <a:stretch/>
        </p:blipFill>
        <p:spPr>
          <a:xfrm>
            <a:off x="866425" y="1254780"/>
            <a:ext cx="1984782" cy="1933514"/>
          </a:xfrm>
          <a:prstGeom prst="rect">
            <a:avLst/>
          </a:prstGeom>
        </p:spPr>
      </p:pic>
      <p:pic>
        <p:nvPicPr>
          <p:cNvPr id="22" name="Picture 21" descr="A close up of a sign&#10;&#10;Description generated with very high confidence">
            <a:extLst>
              <a:ext uri="{FF2B5EF4-FFF2-40B4-BE49-F238E27FC236}">
                <a16:creationId xmlns:a16="http://schemas.microsoft.com/office/drawing/2014/main" id="{EEC7154E-198B-4CC4-A841-F4E07A2F8969}"/>
              </a:ext>
            </a:extLst>
          </p:cNvPr>
          <p:cNvPicPr>
            <a:picLocks noChangeAspect="1"/>
          </p:cNvPicPr>
          <p:nvPr/>
        </p:nvPicPr>
        <p:blipFill rotWithShape="1">
          <a:blip r:embed="rId4"/>
          <a:srcRect r="70578"/>
          <a:stretch/>
        </p:blipFill>
        <p:spPr>
          <a:xfrm>
            <a:off x="3684212" y="1254780"/>
            <a:ext cx="2119874" cy="1938528"/>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AB4DD6A9-1598-4A19-A559-9B27F0697C0E}"/>
              </a:ext>
            </a:extLst>
          </p:cNvPr>
          <p:cNvPicPr>
            <a:picLocks noChangeAspect="1"/>
          </p:cNvPicPr>
          <p:nvPr/>
        </p:nvPicPr>
        <p:blipFill rotWithShape="1">
          <a:blip r:embed="rId5"/>
          <a:srcRect r="70389"/>
          <a:stretch/>
        </p:blipFill>
        <p:spPr>
          <a:xfrm>
            <a:off x="6515541" y="1254780"/>
            <a:ext cx="2153153" cy="1938528"/>
          </a:xfrm>
          <a:prstGeom prst="rect">
            <a:avLst/>
          </a:prstGeom>
        </p:spPr>
      </p:pic>
      <p:sp>
        <p:nvSpPr>
          <p:cNvPr id="5" name="TextBox 4">
            <a:extLst>
              <a:ext uri="{FF2B5EF4-FFF2-40B4-BE49-F238E27FC236}">
                <a16:creationId xmlns:a16="http://schemas.microsoft.com/office/drawing/2014/main" id="{B6971599-4ADF-4FC3-9245-B9538C5BCAB3}"/>
              </a:ext>
            </a:extLst>
          </p:cNvPr>
          <p:cNvSpPr txBox="1"/>
          <p:nvPr/>
        </p:nvSpPr>
        <p:spPr>
          <a:xfrm>
            <a:off x="8908544" y="4905962"/>
            <a:ext cx="3283453" cy="646331"/>
          </a:xfrm>
          <a:prstGeom prst="rect">
            <a:avLst/>
          </a:prstGeom>
          <a:solidFill>
            <a:srgbClr val="316154"/>
          </a:solidFill>
        </p:spPr>
        <p:txBody>
          <a:bodyPr wrap="square" rtlCol="0">
            <a:spAutoFit/>
          </a:bodyPr>
          <a:lstStyle/>
          <a:p>
            <a:pPr algn="r"/>
            <a:r>
              <a:rPr lang="en-US" sz="3600" dirty="0">
                <a:solidFill>
                  <a:schemeClr val="tx1">
                    <a:lumMod val="85000"/>
                  </a:schemeClr>
                </a:solidFill>
                <a:latin typeface="Tw Cen MT" panose="020B0602020104020603" pitchFamily="34" charset="0"/>
              </a:rPr>
              <a:t>8</a:t>
            </a:r>
            <a:r>
              <a:rPr lang="en-US" sz="2400" dirty="0">
                <a:solidFill>
                  <a:schemeClr val="tx1">
                    <a:lumMod val="85000"/>
                  </a:schemeClr>
                </a:solidFill>
                <a:latin typeface="Tw Cen MT" panose="020B0602020104020603" pitchFamily="34" charset="0"/>
              </a:rPr>
              <a:t> submitted; </a:t>
            </a:r>
            <a:r>
              <a:rPr lang="en-US" sz="3600" dirty="0">
                <a:solidFill>
                  <a:schemeClr val="tx1">
                    <a:lumMod val="85000"/>
                  </a:schemeClr>
                </a:solidFill>
                <a:latin typeface="Tw Cen MT" panose="020B0602020104020603" pitchFamily="34" charset="0"/>
              </a:rPr>
              <a:t>6</a:t>
            </a:r>
            <a:r>
              <a:rPr lang="en-US" sz="2400" dirty="0">
                <a:solidFill>
                  <a:schemeClr val="tx1">
                    <a:lumMod val="85000"/>
                  </a:schemeClr>
                </a:solidFill>
                <a:latin typeface="Tw Cen MT" panose="020B0602020104020603" pitchFamily="34" charset="0"/>
              </a:rPr>
              <a:t> funded</a:t>
            </a:r>
          </a:p>
        </p:txBody>
      </p:sp>
      <p:sp>
        <p:nvSpPr>
          <p:cNvPr id="7" name="TextBox 6">
            <a:extLst>
              <a:ext uri="{FF2B5EF4-FFF2-40B4-BE49-F238E27FC236}">
                <a16:creationId xmlns:a16="http://schemas.microsoft.com/office/drawing/2014/main" id="{5F333EF2-3DDD-46F1-B1CB-F0A12500AD66}"/>
              </a:ext>
            </a:extLst>
          </p:cNvPr>
          <p:cNvSpPr txBox="1"/>
          <p:nvPr/>
        </p:nvSpPr>
        <p:spPr>
          <a:xfrm>
            <a:off x="8908544" y="4413566"/>
            <a:ext cx="3283455" cy="523220"/>
          </a:xfrm>
          <a:prstGeom prst="rect">
            <a:avLst/>
          </a:prstGeom>
          <a:solidFill>
            <a:srgbClr val="366C5E"/>
          </a:solidFill>
        </p:spPr>
        <p:txBody>
          <a:bodyPr wrap="square" rtlCol="0">
            <a:spAutoFit/>
          </a:bodyPr>
          <a:lstStyle/>
          <a:p>
            <a:pPr algn="ctr"/>
            <a:r>
              <a:rPr lang="en-US" sz="2800" b="1" dirty="0">
                <a:solidFill>
                  <a:schemeClr val="tx1">
                    <a:lumMod val="85000"/>
                  </a:schemeClr>
                </a:solidFill>
                <a:latin typeface="Tw Cen MT" panose="020B0602020104020603" pitchFamily="34" charset="0"/>
              </a:rPr>
              <a:t>External grants</a:t>
            </a:r>
          </a:p>
        </p:txBody>
      </p:sp>
      <p:sp>
        <p:nvSpPr>
          <p:cNvPr id="20" name="TextBox 19">
            <a:extLst>
              <a:ext uri="{FF2B5EF4-FFF2-40B4-BE49-F238E27FC236}">
                <a16:creationId xmlns:a16="http://schemas.microsoft.com/office/drawing/2014/main" id="{5127C530-F8F1-4C36-8ED6-58BB3363B2DA}"/>
              </a:ext>
            </a:extLst>
          </p:cNvPr>
          <p:cNvSpPr txBox="1"/>
          <p:nvPr/>
        </p:nvSpPr>
        <p:spPr>
          <a:xfrm>
            <a:off x="8908544" y="5686385"/>
            <a:ext cx="3302605" cy="523220"/>
          </a:xfrm>
          <a:prstGeom prst="rect">
            <a:avLst/>
          </a:prstGeom>
          <a:solidFill>
            <a:srgbClr val="366C5E"/>
          </a:solidFill>
        </p:spPr>
        <p:txBody>
          <a:bodyPr wrap="square" rtlCol="0">
            <a:spAutoFit/>
          </a:bodyPr>
          <a:lstStyle/>
          <a:p>
            <a:pPr algn="ctr"/>
            <a:r>
              <a:rPr lang="en-US" sz="2800" b="1" dirty="0">
                <a:solidFill>
                  <a:schemeClr val="tx1">
                    <a:lumMod val="85000"/>
                  </a:schemeClr>
                </a:solidFill>
                <a:latin typeface="Tw Cen MT" panose="020B0602020104020603" pitchFamily="34" charset="0"/>
              </a:rPr>
              <a:t>Internal grants</a:t>
            </a:r>
          </a:p>
        </p:txBody>
      </p:sp>
      <p:sp>
        <p:nvSpPr>
          <p:cNvPr id="21" name="TextBox 20">
            <a:extLst>
              <a:ext uri="{FF2B5EF4-FFF2-40B4-BE49-F238E27FC236}">
                <a16:creationId xmlns:a16="http://schemas.microsoft.com/office/drawing/2014/main" id="{274B766F-1163-456B-8B1B-248E6D27013E}"/>
              </a:ext>
            </a:extLst>
          </p:cNvPr>
          <p:cNvSpPr txBox="1"/>
          <p:nvPr/>
        </p:nvSpPr>
        <p:spPr>
          <a:xfrm>
            <a:off x="8908544" y="6208516"/>
            <a:ext cx="3302046" cy="646331"/>
          </a:xfrm>
          <a:prstGeom prst="rect">
            <a:avLst/>
          </a:prstGeom>
          <a:solidFill>
            <a:srgbClr val="316154"/>
          </a:solidFill>
        </p:spPr>
        <p:txBody>
          <a:bodyPr wrap="square" rtlCol="0">
            <a:spAutoFit/>
          </a:bodyPr>
          <a:lstStyle/>
          <a:p>
            <a:pPr algn="ctr"/>
            <a:r>
              <a:rPr lang="en-US" sz="3600" dirty="0">
                <a:solidFill>
                  <a:schemeClr val="tx1">
                    <a:lumMod val="85000"/>
                  </a:schemeClr>
                </a:solidFill>
                <a:latin typeface="Tw Cen MT" panose="020B0602020104020603" pitchFamily="34" charset="0"/>
              </a:rPr>
              <a:t>9</a:t>
            </a:r>
            <a:r>
              <a:rPr lang="en-US" sz="2400" dirty="0">
                <a:solidFill>
                  <a:schemeClr val="tx1">
                    <a:lumMod val="85000"/>
                  </a:schemeClr>
                </a:solidFill>
                <a:latin typeface="Tw Cen MT" panose="020B0602020104020603" pitchFamily="34" charset="0"/>
              </a:rPr>
              <a:t> submitted; </a:t>
            </a:r>
            <a:r>
              <a:rPr lang="en-US" sz="3600" dirty="0">
                <a:solidFill>
                  <a:schemeClr val="tx1">
                    <a:lumMod val="85000"/>
                  </a:schemeClr>
                </a:solidFill>
                <a:latin typeface="Tw Cen MT" panose="020B0602020104020603" pitchFamily="34" charset="0"/>
              </a:rPr>
              <a:t>8</a:t>
            </a:r>
            <a:r>
              <a:rPr lang="en-US" sz="2400" dirty="0">
                <a:solidFill>
                  <a:schemeClr val="tx1">
                    <a:lumMod val="85000"/>
                  </a:schemeClr>
                </a:solidFill>
                <a:latin typeface="Tw Cen MT" panose="020B0602020104020603" pitchFamily="34" charset="0"/>
              </a:rPr>
              <a:t> funded</a:t>
            </a:r>
          </a:p>
        </p:txBody>
      </p:sp>
      <p:sp>
        <p:nvSpPr>
          <p:cNvPr id="25" name="TextBox 24">
            <a:extLst>
              <a:ext uri="{FF2B5EF4-FFF2-40B4-BE49-F238E27FC236}">
                <a16:creationId xmlns:a16="http://schemas.microsoft.com/office/drawing/2014/main" id="{F3272E4C-E5DC-4CD0-BE88-0B1D18581878}"/>
              </a:ext>
            </a:extLst>
          </p:cNvPr>
          <p:cNvSpPr txBox="1"/>
          <p:nvPr/>
        </p:nvSpPr>
        <p:spPr>
          <a:xfrm>
            <a:off x="8908542" y="3182618"/>
            <a:ext cx="3283455" cy="523220"/>
          </a:xfrm>
          <a:prstGeom prst="rect">
            <a:avLst/>
          </a:prstGeom>
          <a:solidFill>
            <a:srgbClr val="366C5E"/>
          </a:solidFill>
        </p:spPr>
        <p:txBody>
          <a:bodyPr wrap="square" rtlCol="0">
            <a:spAutoFit/>
          </a:bodyPr>
          <a:lstStyle/>
          <a:p>
            <a:pPr algn="ctr"/>
            <a:r>
              <a:rPr lang="en-US" sz="2800" b="1" dirty="0">
                <a:solidFill>
                  <a:schemeClr val="tx1">
                    <a:lumMod val="85000"/>
                  </a:schemeClr>
                </a:solidFill>
                <a:latin typeface="Tw Cen MT" panose="020B0602020104020603" pitchFamily="34" charset="0"/>
              </a:rPr>
              <a:t>Manuscripts</a:t>
            </a:r>
          </a:p>
        </p:txBody>
      </p:sp>
      <p:sp>
        <p:nvSpPr>
          <p:cNvPr id="27" name="TextBox 26">
            <a:extLst>
              <a:ext uri="{FF2B5EF4-FFF2-40B4-BE49-F238E27FC236}">
                <a16:creationId xmlns:a16="http://schemas.microsoft.com/office/drawing/2014/main" id="{3DBAA360-E183-4104-AE2E-26629A651EDF}"/>
              </a:ext>
            </a:extLst>
          </p:cNvPr>
          <p:cNvSpPr txBox="1"/>
          <p:nvPr/>
        </p:nvSpPr>
        <p:spPr>
          <a:xfrm>
            <a:off x="8908542" y="3654029"/>
            <a:ext cx="3283455" cy="646331"/>
          </a:xfrm>
          <a:prstGeom prst="rect">
            <a:avLst/>
          </a:prstGeom>
          <a:solidFill>
            <a:srgbClr val="316154"/>
          </a:solidFill>
        </p:spPr>
        <p:txBody>
          <a:bodyPr wrap="square" rtlCol="0">
            <a:spAutoFit/>
          </a:bodyPr>
          <a:lstStyle/>
          <a:p>
            <a:pPr algn="ctr"/>
            <a:r>
              <a:rPr lang="en-US" sz="3600" dirty="0">
                <a:solidFill>
                  <a:schemeClr val="tx1">
                    <a:lumMod val="85000"/>
                  </a:schemeClr>
                </a:solidFill>
                <a:latin typeface="Tw Cen MT" panose="020B0602020104020603" pitchFamily="34" charset="0"/>
              </a:rPr>
              <a:t>25 </a:t>
            </a:r>
            <a:r>
              <a:rPr lang="en-US" sz="2400" dirty="0">
                <a:solidFill>
                  <a:schemeClr val="tx1">
                    <a:lumMod val="85000"/>
                  </a:schemeClr>
                </a:solidFill>
                <a:latin typeface="Tw Cen MT" panose="020B0602020104020603" pitchFamily="34" charset="0"/>
              </a:rPr>
              <a:t>published</a:t>
            </a:r>
          </a:p>
        </p:txBody>
      </p:sp>
      <p:pic>
        <p:nvPicPr>
          <p:cNvPr id="17" name="Picture 16">
            <a:extLst>
              <a:ext uri="{FF2B5EF4-FFF2-40B4-BE49-F238E27FC236}">
                <a16:creationId xmlns:a16="http://schemas.microsoft.com/office/drawing/2014/main" id="{80E2C2A0-F308-40E8-9118-02CED8B09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273" b="44333" l="50706" r="91804">
                        <a14:foregroundMark x1="51765" y1="16545" x2="52745" y2="32758"/>
                        <a14:foregroundMark x1="52745" y1="32758" x2="52784" y2="32758"/>
                        <a14:foregroundMark x1="50745" y1="16273" x2="50745" y2="32758"/>
                        <a14:foregroundMark x1="69686" y1="32848" x2="72745" y2="32394"/>
                        <a14:foregroundMark x1="90902" y1="37485" x2="91843" y2="38909"/>
                        <a14:foregroundMark x1="70627" y1="44333" x2="73804" y2="43727"/>
                      </a14:backgroundRemoval>
                    </a14:imgEffect>
                  </a14:imgLayer>
                </a14:imgProps>
              </a:ext>
            </a:extLst>
          </a:blip>
          <a:srcRect l="49688" t="14193" r="4437" b="53130"/>
          <a:stretch/>
        </p:blipFill>
        <p:spPr>
          <a:xfrm>
            <a:off x="8564017" y="-158503"/>
            <a:ext cx="3891856" cy="3587503"/>
          </a:xfrm>
          <a:prstGeom prst="rect">
            <a:avLst/>
          </a:prstGeom>
        </p:spPr>
      </p:pic>
    </p:spTree>
    <p:extLst>
      <p:ext uri="{BB962C8B-B14F-4D97-AF65-F5344CB8AC3E}">
        <p14:creationId xmlns:p14="http://schemas.microsoft.com/office/powerpoint/2010/main" val="1135323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FY19 Accomplishments</a:t>
                      </a:r>
                    </a:p>
                  </a:txBody>
                  <a:tcPr/>
                </a:tc>
                <a:extLst>
                  <a:ext uri="{0D108BD9-81ED-4DB2-BD59-A6C34878D82A}">
                    <a16:rowId xmlns:a16="http://schemas.microsoft.com/office/drawing/2014/main" val="2586741754"/>
                  </a:ext>
                </a:extLst>
              </a:tr>
            </a:tbl>
          </a:graphicData>
        </a:graphic>
      </p:graphicFrame>
      <p:sp>
        <p:nvSpPr>
          <p:cNvPr id="23" name="Rectangle 22">
            <a:extLst>
              <a:ext uri="{FF2B5EF4-FFF2-40B4-BE49-F238E27FC236}">
                <a16:creationId xmlns:a16="http://schemas.microsoft.com/office/drawing/2014/main" id="{349E99C2-590A-4143-9A70-DD780214B827}"/>
              </a:ext>
            </a:extLst>
          </p:cNvPr>
          <p:cNvSpPr/>
          <p:nvPr/>
        </p:nvSpPr>
        <p:spPr>
          <a:xfrm>
            <a:off x="457201" y="4176169"/>
            <a:ext cx="5211794" cy="2681831"/>
          </a:xfrm>
          <a:prstGeom prst="rect">
            <a:avLst/>
          </a:prstGeom>
          <a:solidFill>
            <a:srgbClr val="81151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lumMod val="85000"/>
                  </a:schemeClr>
                </a:solidFill>
                <a:latin typeface="Tw Cen MT" panose="020B0602020104020603" pitchFamily="34" charset="0"/>
              </a:rPr>
              <a:t>Community workshops</a:t>
            </a:r>
          </a:p>
          <a:p>
            <a:r>
              <a:rPr lang="en-US" sz="3200" dirty="0">
                <a:solidFill>
                  <a:schemeClr val="tx1">
                    <a:lumMod val="85000"/>
                  </a:schemeClr>
                </a:solidFill>
                <a:latin typeface="Tw Cen MT" panose="020B0602020104020603" pitchFamily="34" charset="0"/>
              </a:rPr>
              <a:t>			</a:t>
            </a:r>
            <a:r>
              <a:rPr lang="en-US" sz="2800" dirty="0">
                <a:solidFill>
                  <a:schemeClr val="tx1">
                    <a:lumMod val="85000"/>
                  </a:schemeClr>
                </a:solidFill>
                <a:latin typeface="Tw Cen MT" panose="020B0602020104020603" pitchFamily="34" charset="0"/>
              </a:rPr>
              <a:t>Pain Management</a:t>
            </a:r>
            <a:endParaRPr lang="en-US" sz="3200" dirty="0">
              <a:solidFill>
                <a:schemeClr val="tx1">
                  <a:lumMod val="85000"/>
                </a:schemeClr>
              </a:solidFill>
              <a:latin typeface="Tw Cen MT" panose="020B0602020104020603" pitchFamily="34" charset="0"/>
            </a:endParaRPr>
          </a:p>
          <a:p>
            <a:endParaRPr lang="en-US" sz="1000" dirty="0">
              <a:solidFill>
                <a:schemeClr val="tx1">
                  <a:lumMod val="85000"/>
                </a:schemeClr>
              </a:solidFill>
              <a:latin typeface="Tw Cen MT" panose="020B0602020104020603" pitchFamily="34" charset="0"/>
            </a:endParaRPr>
          </a:p>
          <a:p>
            <a:r>
              <a:rPr lang="en-US" sz="3200" dirty="0">
                <a:solidFill>
                  <a:schemeClr val="tx1">
                    <a:lumMod val="85000"/>
                  </a:schemeClr>
                </a:solidFill>
                <a:latin typeface="Tw Cen MT" panose="020B0602020104020603" pitchFamily="34" charset="0"/>
              </a:rPr>
              <a:t>			</a:t>
            </a:r>
            <a:r>
              <a:rPr lang="en-US" sz="2800" dirty="0">
                <a:solidFill>
                  <a:schemeClr val="tx1">
                    <a:lumMod val="85000"/>
                  </a:schemeClr>
                </a:solidFill>
                <a:latin typeface="Tw Cen MT" panose="020B0602020104020603" pitchFamily="34" charset="0"/>
              </a:rPr>
              <a:t>Heart Health</a:t>
            </a:r>
            <a:endParaRPr lang="en-US" sz="3200" dirty="0">
              <a:solidFill>
                <a:schemeClr val="tx1">
                  <a:lumMod val="85000"/>
                </a:schemeClr>
              </a:solidFill>
              <a:latin typeface="Tw Cen MT" panose="020B0602020104020603" pitchFamily="34" charset="0"/>
            </a:endParaRPr>
          </a:p>
          <a:p>
            <a:endParaRPr lang="en-US" sz="1000" dirty="0">
              <a:solidFill>
                <a:schemeClr val="tx1">
                  <a:lumMod val="85000"/>
                </a:schemeClr>
              </a:solidFill>
              <a:latin typeface="Tw Cen MT" panose="020B0602020104020603" pitchFamily="34" charset="0"/>
            </a:endParaRPr>
          </a:p>
          <a:p>
            <a:r>
              <a:rPr lang="en-US" sz="3200" dirty="0">
                <a:solidFill>
                  <a:schemeClr val="tx1">
                    <a:lumMod val="85000"/>
                  </a:schemeClr>
                </a:solidFill>
                <a:latin typeface="Tw Cen MT" panose="020B0602020104020603" pitchFamily="34" charset="0"/>
              </a:rPr>
              <a:t>			</a:t>
            </a:r>
            <a:r>
              <a:rPr lang="en-US" sz="2800" dirty="0">
                <a:solidFill>
                  <a:schemeClr val="tx1">
                    <a:lumMod val="85000"/>
                  </a:schemeClr>
                </a:solidFill>
                <a:latin typeface="Tw Cen MT" panose="020B0602020104020603" pitchFamily="34" charset="0"/>
              </a:rPr>
              <a:t>Family Caregiving</a:t>
            </a:r>
            <a:endParaRPr lang="en-US" sz="3200" dirty="0">
              <a:solidFill>
                <a:schemeClr val="tx1">
                  <a:lumMod val="85000"/>
                </a:schemeClr>
              </a:solidFill>
              <a:latin typeface="Tw Cen MT" panose="020B0602020104020603" pitchFamily="34" charset="0"/>
            </a:endParaRPr>
          </a:p>
        </p:txBody>
      </p:sp>
      <p:sp>
        <p:nvSpPr>
          <p:cNvPr id="19" name="Rectangle 18">
            <a:extLst>
              <a:ext uri="{FF2B5EF4-FFF2-40B4-BE49-F238E27FC236}">
                <a16:creationId xmlns:a16="http://schemas.microsoft.com/office/drawing/2014/main" id="{DC94A943-F98F-43CB-A6CB-80187884EB33}"/>
              </a:ext>
            </a:extLst>
          </p:cNvPr>
          <p:cNvSpPr/>
          <p:nvPr/>
        </p:nvSpPr>
        <p:spPr>
          <a:xfrm>
            <a:off x="5668996" y="1172980"/>
            <a:ext cx="6523002" cy="5685020"/>
          </a:xfrm>
          <a:prstGeom prst="rect">
            <a:avLst/>
          </a:prstGeom>
          <a:solidFill>
            <a:srgbClr val="A61A2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r>
              <a:rPr lang="en-US" sz="4000" b="1" dirty="0">
                <a:solidFill>
                  <a:schemeClr val="tx1">
                    <a:lumMod val="85000"/>
                  </a:schemeClr>
                </a:solidFill>
                <a:latin typeface="Tw Cen MT" panose="020B0602020104020603" pitchFamily="34" charset="0"/>
              </a:rPr>
              <a:t>Partnerships</a:t>
            </a:r>
          </a:p>
          <a:p>
            <a:pPr algn="ctr"/>
            <a:r>
              <a:rPr lang="en-US" sz="2800" dirty="0">
                <a:solidFill>
                  <a:schemeClr val="tx1">
                    <a:lumMod val="85000"/>
                  </a:schemeClr>
                </a:solidFill>
                <a:latin typeface="Tw Cen MT" panose="020B0602020104020603" pitchFamily="34" charset="0"/>
              </a:rPr>
              <a:t> Chestnut Family Health Center</a:t>
            </a:r>
            <a:r>
              <a:rPr lang="en-US" dirty="0">
                <a:solidFill>
                  <a:schemeClr val="tx1">
                    <a:lumMod val="85000"/>
                  </a:schemeClr>
                </a:solidFill>
                <a:latin typeface="Tw Cen MT" panose="020B0602020104020603" pitchFamily="34" charset="0"/>
                <a:sym typeface="Wingdings" panose="05000000000000000000" pitchFamily="2" charset="2"/>
              </a:rPr>
              <a:t> </a:t>
            </a:r>
          </a:p>
          <a:p>
            <a:pPr algn="ctr"/>
            <a:r>
              <a:rPr lang="en-US" sz="2800" dirty="0">
                <a:solidFill>
                  <a:schemeClr val="tx1">
                    <a:lumMod val="85000"/>
                  </a:schemeClr>
                </a:solidFill>
                <a:latin typeface="Tw Cen MT" panose="020B0602020104020603" pitchFamily="34" charset="0"/>
              </a:rPr>
              <a:t>Community Health Care Clinic</a:t>
            </a:r>
          </a:p>
          <a:p>
            <a:pPr algn="ctr"/>
            <a:r>
              <a:rPr lang="en-US" dirty="0">
                <a:solidFill>
                  <a:schemeClr val="tx1">
                    <a:lumMod val="85000"/>
                  </a:schemeClr>
                </a:solidFill>
                <a:latin typeface="Tw Cen MT" panose="020B0602020104020603" pitchFamily="34" charset="0"/>
                <a:sym typeface="Wingdings" panose="05000000000000000000" pitchFamily="2" charset="2"/>
              </a:rPr>
              <a:t> </a:t>
            </a:r>
            <a:r>
              <a:rPr lang="en-US" sz="2800" dirty="0">
                <a:solidFill>
                  <a:schemeClr val="tx1">
                    <a:lumMod val="85000"/>
                  </a:schemeClr>
                </a:solidFill>
                <a:latin typeface="Tw Cen MT" panose="020B0602020104020603" pitchFamily="34" charset="0"/>
              </a:rPr>
              <a:t>McLean County Health Department</a:t>
            </a:r>
          </a:p>
          <a:p>
            <a:pPr algn="ctr"/>
            <a:endParaRPr lang="en-US" dirty="0">
              <a:solidFill>
                <a:schemeClr val="tx1">
                  <a:lumMod val="85000"/>
                </a:schemeClr>
              </a:solidFill>
              <a:latin typeface="Tw Cen MT" panose="020B0602020104020603" pitchFamily="34" charset="0"/>
            </a:endParaRPr>
          </a:p>
        </p:txBody>
      </p:sp>
      <p:sp>
        <p:nvSpPr>
          <p:cNvPr id="17" name="Rectangle 16">
            <a:extLst>
              <a:ext uri="{FF2B5EF4-FFF2-40B4-BE49-F238E27FC236}">
                <a16:creationId xmlns:a16="http://schemas.microsoft.com/office/drawing/2014/main" id="{73B03053-438E-4E2F-9F03-36B95222DB9B}"/>
              </a:ext>
            </a:extLst>
          </p:cNvPr>
          <p:cNvSpPr/>
          <p:nvPr/>
        </p:nvSpPr>
        <p:spPr>
          <a:xfrm>
            <a:off x="457201" y="1172979"/>
            <a:ext cx="11734796" cy="3012659"/>
          </a:xfrm>
          <a:prstGeom prst="rect">
            <a:avLst/>
          </a:prstGeom>
          <a:solidFill>
            <a:srgbClr val="91172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200" b="1" dirty="0">
                <a:solidFill>
                  <a:schemeClr val="tx1">
                    <a:lumMod val="85000"/>
                  </a:schemeClr>
                </a:solidFill>
                <a:latin typeface="Tw Cen MT" panose="020B0602020104020603" pitchFamily="34" charset="0"/>
              </a:rPr>
              <a:t>	Published </a:t>
            </a:r>
            <a:r>
              <a:rPr lang="en-US" sz="4400" b="1" dirty="0">
                <a:solidFill>
                  <a:schemeClr val="tx1">
                    <a:lumMod val="85000"/>
                  </a:schemeClr>
                </a:solidFill>
                <a:latin typeface="Tw Cen MT" panose="020B0602020104020603" pitchFamily="34" charset="0"/>
              </a:rPr>
              <a:t>46</a:t>
            </a:r>
            <a:r>
              <a:rPr lang="en-US" sz="3200" b="1" dirty="0">
                <a:solidFill>
                  <a:schemeClr val="tx1">
                    <a:lumMod val="85000"/>
                  </a:schemeClr>
                </a:solidFill>
                <a:latin typeface="Tw Cen MT" panose="020B0602020104020603" pitchFamily="34" charset="0"/>
              </a:rPr>
              <a:t> stories</a:t>
            </a:r>
          </a:p>
          <a:p>
            <a:r>
              <a:rPr lang="en-US" sz="2800" dirty="0">
                <a:solidFill>
                  <a:schemeClr val="tx1">
                    <a:lumMod val="85000"/>
                  </a:schemeClr>
                </a:solidFill>
                <a:latin typeface="Tw Cen MT" panose="020B0602020104020603" pitchFamily="34" charset="0"/>
              </a:rPr>
              <a:t>	Highlighting health-related </a:t>
            </a:r>
          </a:p>
          <a:p>
            <a:r>
              <a:rPr lang="en-US" sz="2800" dirty="0">
                <a:solidFill>
                  <a:schemeClr val="tx1">
                    <a:lumMod val="85000"/>
                  </a:schemeClr>
                </a:solidFill>
                <a:latin typeface="Tw Cen MT" panose="020B0602020104020603" pitchFamily="34" charset="0"/>
              </a:rPr>
              <a:t>	service work</a:t>
            </a:r>
          </a:p>
        </p:txBody>
      </p:sp>
      <p:pic>
        <p:nvPicPr>
          <p:cNvPr id="12" name="Graphic 11" descr="Group">
            <a:extLst>
              <a:ext uri="{FF2B5EF4-FFF2-40B4-BE49-F238E27FC236}">
                <a16:creationId xmlns:a16="http://schemas.microsoft.com/office/drawing/2014/main" id="{BC09AF96-ABB7-4A9C-9196-963D27435D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5315" y="6143660"/>
            <a:ext cx="668312" cy="668312"/>
          </a:xfrm>
          <a:prstGeom prst="rect">
            <a:avLst/>
          </a:prstGeom>
        </p:spPr>
      </p:pic>
      <p:pic>
        <p:nvPicPr>
          <p:cNvPr id="26" name="Graphic 25" descr="Heart">
            <a:extLst>
              <a:ext uri="{FF2B5EF4-FFF2-40B4-BE49-F238E27FC236}">
                <a16:creationId xmlns:a16="http://schemas.microsoft.com/office/drawing/2014/main" id="{8E1E6D50-09AE-48AF-BC19-EE4058F2E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9008" y="5596705"/>
            <a:ext cx="500927" cy="500927"/>
          </a:xfrm>
          <a:prstGeom prst="rect">
            <a:avLst/>
          </a:prstGeom>
        </p:spPr>
      </p:pic>
      <p:pic>
        <p:nvPicPr>
          <p:cNvPr id="28" name="Graphic 27" descr="Medicine">
            <a:extLst>
              <a:ext uri="{FF2B5EF4-FFF2-40B4-BE49-F238E27FC236}">
                <a16:creationId xmlns:a16="http://schemas.microsoft.com/office/drawing/2014/main" id="{78493EB1-AA8A-43EF-A6F7-B13C5FA040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9929" y="4937451"/>
            <a:ext cx="579086" cy="579086"/>
          </a:xfrm>
          <a:prstGeom prst="rect">
            <a:avLst/>
          </a:prstGeom>
        </p:spPr>
      </p:pic>
      <p:pic>
        <p:nvPicPr>
          <p:cNvPr id="35" name="Graphic 34" descr="Handshake">
            <a:extLst>
              <a:ext uri="{FF2B5EF4-FFF2-40B4-BE49-F238E27FC236}">
                <a16:creationId xmlns:a16="http://schemas.microsoft.com/office/drawing/2014/main" id="{ABB90BE1-17D9-420C-AE50-D2DA5E3DA3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1150" y="4203345"/>
            <a:ext cx="1023649" cy="1023649"/>
          </a:xfrm>
          <a:prstGeom prst="rect">
            <a:avLst/>
          </a:prstGeom>
        </p:spPr>
      </p:pic>
      <p:pic>
        <p:nvPicPr>
          <p:cNvPr id="6" name="Picture 5">
            <a:extLst>
              <a:ext uri="{FF2B5EF4-FFF2-40B4-BE49-F238E27FC236}">
                <a16:creationId xmlns:a16="http://schemas.microsoft.com/office/drawing/2014/main" id="{0F018CFA-6E32-4876-AFFD-0CE426CA426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0576" b="77788" l="63608" r="96157">
                        <a14:foregroundMark x1="90863" y1="41091" x2="91843" y2="40636"/>
                        <a14:foregroundMark x1="63608" y1="63455" x2="65647" y2="65121"/>
                        <a14:foregroundMark x1="73529" y1="74364" x2="79412" y2="74455"/>
                        <a14:foregroundMark x1="79412" y1="74455" x2="79765" y2="74364"/>
                        <a14:foregroundMark x1="76863" y1="75939" x2="76863" y2="75939"/>
                        <a14:foregroundMark x1="76863" y1="76303" x2="78667" y2="74182"/>
                        <a14:foregroundMark x1="76510" y1="77788" x2="77373" y2="76788"/>
                      </a14:backgroundRemoval>
                    </a14:imgEffect>
                  </a14:imgLayer>
                </a14:imgProps>
              </a:ext>
            </a:extLst>
          </a:blip>
          <a:srcRect l="61927" t="37261" b="20842"/>
          <a:stretch/>
        </p:blipFill>
        <p:spPr>
          <a:xfrm>
            <a:off x="9412346" y="-254062"/>
            <a:ext cx="3129963" cy="4457407"/>
          </a:xfrm>
          <a:prstGeom prst="rect">
            <a:avLst/>
          </a:prstGeom>
        </p:spPr>
      </p:pic>
      <p:pic>
        <p:nvPicPr>
          <p:cNvPr id="25" name="Graphic 24" descr="Handshake">
            <a:extLst>
              <a:ext uri="{FF2B5EF4-FFF2-40B4-BE49-F238E27FC236}">
                <a16:creationId xmlns:a16="http://schemas.microsoft.com/office/drawing/2014/main" id="{12BF300E-9293-4D44-A7FD-D941C1236A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23231" y="4203345"/>
            <a:ext cx="1023649" cy="1023649"/>
          </a:xfrm>
          <a:prstGeom prst="rect">
            <a:avLst/>
          </a:prstGeom>
        </p:spPr>
      </p:pic>
      <p:pic>
        <p:nvPicPr>
          <p:cNvPr id="10" name="Picture 9">
            <a:extLst>
              <a:ext uri="{FF2B5EF4-FFF2-40B4-BE49-F238E27FC236}">
                <a16:creationId xmlns:a16="http://schemas.microsoft.com/office/drawing/2014/main" id="{58CCD99E-11BE-4534-A554-6D9F59998499}"/>
              </a:ext>
            </a:extLst>
          </p:cNvPr>
          <p:cNvPicPr>
            <a:picLocks noChangeAspect="1"/>
          </p:cNvPicPr>
          <p:nvPr/>
        </p:nvPicPr>
        <p:blipFill rotWithShape="1">
          <a:blip r:embed="rId13"/>
          <a:srcRect l="1750" r="916"/>
          <a:stretch/>
        </p:blipFill>
        <p:spPr>
          <a:xfrm>
            <a:off x="5100050" y="1172069"/>
            <a:ext cx="4093659" cy="3013569"/>
          </a:xfrm>
          <a:prstGeom prst="rect">
            <a:avLst/>
          </a:prstGeom>
        </p:spPr>
      </p:pic>
    </p:spTree>
    <p:extLst>
      <p:ext uri="{BB962C8B-B14F-4D97-AF65-F5344CB8AC3E}">
        <p14:creationId xmlns:p14="http://schemas.microsoft.com/office/powerpoint/2010/main" val="4030253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FY19 Accomplishments</a:t>
                      </a:r>
                    </a:p>
                  </a:txBody>
                  <a:tcPr/>
                </a:tc>
                <a:extLst>
                  <a:ext uri="{0D108BD9-81ED-4DB2-BD59-A6C34878D82A}">
                    <a16:rowId xmlns:a16="http://schemas.microsoft.com/office/drawing/2014/main" val="2586741754"/>
                  </a:ext>
                </a:extLst>
              </a:tr>
            </a:tbl>
          </a:graphicData>
        </a:graphic>
      </p:graphicFrame>
      <p:sp>
        <p:nvSpPr>
          <p:cNvPr id="23" name="Rectangle 22">
            <a:extLst>
              <a:ext uri="{FF2B5EF4-FFF2-40B4-BE49-F238E27FC236}">
                <a16:creationId xmlns:a16="http://schemas.microsoft.com/office/drawing/2014/main" id="{349E99C2-590A-4143-9A70-DD780214B827}"/>
              </a:ext>
            </a:extLst>
          </p:cNvPr>
          <p:cNvSpPr/>
          <p:nvPr/>
        </p:nvSpPr>
        <p:spPr>
          <a:xfrm>
            <a:off x="457201" y="3214837"/>
            <a:ext cx="3623912" cy="3643163"/>
          </a:xfrm>
          <a:prstGeom prst="rect">
            <a:avLst/>
          </a:prstGeom>
          <a:solidFill>
            <a:schemeClr val="accent5">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r>
              <a:rPr lang="en-US" sz="4000" b="1" dirty="0">
                <a:solidFill>
                  <a:schemeClr val="tx1">
                    <a:lumMod val="85000"/>
                  </a:schemeClr>
                </a:solidFill>
                <a:latin typeface="Tw Cen MT" panose="020B0602020104020603" pitchFamily="34" charset="0"/>
              </a:rPr>
              <a:t>Interdisciplinary</a:t>
            </a:r>
            <a:r>
              <a:rPr lang="en-US" sz="3600" b="1" dirty="0">
                <a:solidFill>
                  <a:schemeClr val="tx1">
                    <a:lumMod val="85000"/>
                  </a:schemeClr>
                </a:solidFill>
                <a:latin typeface="Tw Cen MT" panose="020B0602020104020603" pitchFamily="34" charset="0"/>
              </a:rPr>
              <a:t> Simulation Scenarios</a:t>
            </a:r>
          </a:p>
        </p:txBody>
      </p:sp>
      <p:sp>
        <p:nvSpPr>
          <p:cNvPr id="17" name="Rectangle 16">
            <a:extLst>
              <a:ext uri="{FF2B5EF4-FFF2-40B4-BE49-F238E27FC236}">
                <a16:creationId xmlns:a16="http://schemas.microsoft.com/office/drawing/2014/main" id="{73B03053-438E-4E2F-9F03-36B95222DB9B}"/>
              </a:ext>
            </a:extLst>
          </p:cNvPr>
          <p:cNvSpPr/>
          <p:nvPr/>
        </p:nvSpPr>
        <p:spPr>
          <a:xfrm>
            <a:off x="457199" y="1162892"/>
            <a:ext cx="8648300" cy="2051945"/>
          </a:xfrm>
          <a:prstGeom prst="rect">
            <a:avLst/>
          </a:prstGeom>
          <a:solidFill>
            <a:srgbClr val="593D4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b="1" dirty="0">
                <a:solidFill>
                  <a:schemeClr val="tx1">
                    <a:lumMod val="85000"/>
                  </a:schemeClr>
                </a:solidFill>
                <a:latin typeface="Tw Cen MT" panose="020B0602020104020603" pitchFamily="34" charset="0"/>
              </a:rPr>
              <a:t>New simulation experiences</a:t>
            </a:r>
            <a:r>
              <a:rPr lang="en-US" sz="2800" b="1" dirty="0">
                <a:solidFill>
                  <a:schemeClr val="tx1">
                    <a:lumMod val="85000"/>
                  </a:schemeClr>
                </a:solidFill>
                <a:latin typeface="Tw Cen MT" panose="020B0602020104020603" pitchFamily="34" charset="0"/>
              </a:rPr>
              <a:t> </a:t>
            </a:r>
          </a:p>
          <a:p>
            <a:r>
              <a:rPr lang="en-US" sz="3200" dirty="0">
                <a:solidFill>
                  <a:schemeClr val="tx1">
                    <a:lumMod val="85000"/>
                  </a:schemeClr>
                </a:solidFill>
                <a:latin typeface="Tw Cen MT" panose="020B0602020104020603" pitchFamily="34" charset="0"/>
              </a:rPr>
              <a:t>Organ donation, Telehealth, Conflict, Communication</a:t>
            </a:r>
            <a:endParaRPr lang="en-US" sz="2000" dirty="0">
              <a:solidFill>
                <a:schemeClr val="tx1">
                  <a:lumMod val="85000"/>
                </a:schemeClr>
              </a:solidFill>
              <a:latin typeface="Tw Cen MT" panose="020B0602020104020603" pitchFamily="34" charset="0"/>
            </a:endParaRPr>
          </a:p>
        </p:txBody>
      </p:sp>
      <mc:AlternateContent xmlns:mc="http://schemas.openxmlformats.org/markup-compatibility/2006" xmlns:am3d="http://schemas.microsoft.com/office/drawing/2017/model3d">
        <mc:Choice Requires="am3d">
          <p:graphicFrame>
            <p:nvGraphicFramePr>
              <p:cNvPr id="3" name="3D Model 2" descr="Stethoscope">
                <a:extLst>
                  <a:ext uri="{FF2B5EF4-FFF2-40B4-BE49-F238E27FC236}">
                    <a16:creationId xmlns:a16="http://schemas.microsoft.com/office/drawing/2014/main" id="{BBF0DD0A-E3EC-4F76-A40B-0AB4D1229859}"/>
                  </a:ext>
                </a:extLst>
              </p:cNvPr>
              <p:cNvGraphicFramePr>
                <a:graphicFrameLocks noChangeAspect="1"/>
              </p:cNvGraphicFramePr>
              <p:nvPr>
                <p:extLst>
                  <p:ext uri="{D42A27DB-BD31-4B8C-83A1-F6EECF244321}">
                    <p14:modId xmlns:p14="http://schemas.microsoft.com/office/powerpoint/2010/main" val="174374457"/>
                  </p:ext>
                </p:extLst>
              </p:nvPr>
            </p:nvGraphicFramePr>
            <p:xfrm flipH="1">
              <a:off x="591952" y="2835825"/>
              <a:ext cx="2335449" cy="2349241"/>
            </p:xfrm>
            <a:graphic>
              <a:graphicData uri="http://schemas.microsoft.com/office/drawing/2017/model3d">
                <am3d:model3d r:embed="rId3">
                  <am3d:spPr>
                    <a:xfrm flipH="1">
                      <a:off x="0" y="0"/>
                      <a:ext cx="2335449" cy="2349241"/>
                    </a:xfrm>
                    <a:prstGeom prst="rect">
                      <a:avLst/>
                    </a:prstGeom>
                  </am3d:spPr>
                  <am3d:camera>
                    <am3d:pos x="0" y="0" z="58114959"/>
                    <am3d:up dx="0" dy="36000000" dz="0"/>
                    <am3d:lookAt x="0" y="0" z="0"/>
                    <am3d:perspective fov="2700000"/>
                  </am3d:camera>
                  <am3d:trans>
                    <am3d:meterPerModelUnit n="9533442" d="1000000"/>
                    <am3d:preTrans dx="-1523891" dy="-1211684" dz="-7069068"/>
                    <am3d:scale>
                      <am3d:sx n="1000000" d="1000000"/>
                      <am3d:sy n="1000000" d="1000000"/>
                      <am3d:sz n="1000000" d="1000000"/>
                    </am3d:scale>
                    <am3d:rot ax="5282791" ay="178249" az="3397436"/>
                    <am3d:postTrans dx="0" dy="0" dz="0"/>
                  </am3d:trans>
                  <am3d:attrSrcUrl r:id="rId4"/>
                  <am3d:raster rName="Office3DRenderer" rVer="16.0.8326">
                    <am3d:blip r:embed="rId5"/>
                  </am3d:raster>
                  <am3d:objViewport viewportSz="26806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3D Model 2" descr="Stethoscope">
                <a:extLst>
                  <a:ext uri="{FF2B5EF4-FFF2-40B4-BE49-F238E27FC236}">
                    <a16:creationId xmlns:a16="http://schemas.microsoft.com/office/drawing/2014/main" id="{BBF0DD0A-E3EC-4F76-A40B-0AB4D1229859}"/>
                  </a:ext>
                </a:extLst>
              </p:cNvPr>
              <p:cNvPicPr>
                <a:picLocks noGrp="1" noRot="1" noChangeAspect="1" noMove="1" noResize="1" noEditPoints="1" noAdjustHandles="1" noChangeArrowheads="1" noChangeShapeType="1" noCrop="1"/>
              </p:cNvPicPr>
              <p:nvPr/>
            </p:nvPicPr>
            <p:blipFill>
              <a:blip r:embed="rId6"/>
              <a:stretch>
                <a:fillRect/>
              </a:stretch>
            </p:blipFill>
            <p:spPr>
              <a:xfrm flipH="1">
                <a:off x="591952" y="2835825"/>
                <a:ext cx="2335449" cy="2349241"/>
              </a:xfrm>
              <a:prstGeom prst="rect">
                <a:avLst/>
              </a:prstGeom>
            </p:spPr>
          </p:pic>
        </mc:Fallback>
      </mc:AlternateContent>
      <p:pic>
        <p:nvPicPr>
          <p:cNvPr id="5" name="Picture 4" descr="A person standing in a kitchen&#10;&#10;Description generated with very high confidence">
            <a:extLst>
              <a:ext uri="{FF2B5EF4-FFF2-40B4-BE49-F238E27FC236}">
                <a16:creationId xmlns:a16="http://schemas.microsoft.com/office/drawing/2014/main" id="{6FA23422-F64E-49A0-A7AF-84B7141CEF1C}"/>
              </a:ext>
            </a:extLst>
          </p:cNvPr>
          <p:cNvPicPr>
            <a:picLocks noChangeAspect="1"/>
          </p:cNvPicPr>
          <p:nvPr/>
        </p:nvPicPr>
        <p:blipFill rotWithShape="1">
          <a:blip r:embed="rId7"/>
          <a:srcRect t="4360" r="18188" b="6550"/>
          <a:stretch/>
        </p:blipFill>
        <p:spPr>
          <a:xfrm>
            <a:off x="4081112" y="3214837"/>
            <a:ext cx="5064491" cy="3643163"/>
          </a:xfrm>
          <a:prstGeom prst="rect">
            <a:avLst/>
          </a:prstGeom>
        </p:spPr>
      </p:pic>
      <p:sp>
        <p:nvSpPr>
          <p:cNvPr id="19" name="Rectangle 18">
            <a:extLst>
              <a:ext uri="{FF2B5EF4-FFF2-40B4-BE49-F238E27FC236}">
                <a16:creationId xmlns:a16="http://schemas.microsoft.com/office/drawing/2014/main" id="{DC94A943-F98F-43CB-A6CB-80187884EB33}"/>
              </a:ext>
            </a:extLst>
          </p:cNvPr>
          <p:cNvSpPr/>
          <p:nvPr/>
        </p:nvSpPr>
        <p:spPr>
          <a:xfrm>
            <a:off x="9105499" y="1162893"/>
            <a:ext cx="3086502" cy="5695108"/>
          </a:xfrm>
          <a:prstGeom prst="rect">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b="1" dirty="0">
              <a:solidFill>
                <a:schemeClr val="tx1">
                  <a:lumMod val="85000"/>
                </a:schemeClr>
              </a:solidFill>
              <a:latin typeface="Tw Cen MT" panose="020B0602020104020603" pitchFamily="34" charset="0"/>
            </a:endParaRPr>
          </a:p>
          <a:p>
            <a:pPr algn="ctr"/>
            <a:endParaRPr lang="en-US" sz="3600" b="1" dirty="0">
              <a:solidFill>
                <a:schemeClr val="tx1">
                  <a:lumMod val="85000"/>
                </a:schemeClr>
              </a:solidFill>
              <a:latin typeface="Tw Cen MT" panose="020B0602020104020603" pitchFamily="34" charset="0"/>
            </a:endParaRPr>
          </a:p>
          <a:p>
            <a:pPr algn="ctr"/>
            <a:r>
              <a:rPr lang="en-US" sz="3600" b="1" dirty="0">
                <a:solidFill>
                  <a:schemeClr val="tx1">
                    <a:lumMod val="85000"/>
                  </a:schemeClr>
                </a:solidFill>
                <a:latin typeface="Tw Cen MT" panose="020B0602020104020603" pitchFamily="34" charset="0"/>
              </a:rPr>
              <a:t>Virtual Gaming </a:t>
            </a:r>
          </a:p>
          <a:p>
            <a:pPr algn="ctr"/>
            <a:r>
              <a:rPr lang="en-US" sz="2800" dirty="0">
                <a:solidFill>
                  <a:schemeClr val="tx1">
                    <a:lumMod val="85000"/>
                  </a:schemeClr>
                </a:solidFill>
                <a:latin typeface="Tw Cen MT" panose="020B0602020104020603" pitchFamily="34" charset="0"/>
              </a:rPr>
              <a:t>and </a:t>
            </a:r>
          </a:p>
          <a:p>
            <a:pPr algn="ctr"/>
            <a:r>
              <a:rPr lang="en-US" sz="3600" b="1" dirty="0">
                <a:solidFill>
                  <a:schemeClr val="tx1">
                    <a:lumMod val="85000"/>
                  </a:schemeClr>
                </a:solidFill>
                <a:latin typeface="Tw Cen MT" panose="020B0602020104020603" pitchFamily="34" charset="0"/>
              </a:rPr>
              <a:t>Integrated</a:t>
            </a:r>
          </a:p>
          <a:p>
            <a:pPr algn="ctr"/>
            <a:r>
              <a:rPr lang="en-US" sz="3200" b="1" dirty="0">
                <a:solidFill>
                  <a:schemeClr val="tx1">
                    <a:lumMod val="85000"/>
                  </a:schemeClr>
                </a:solidFill>
                <a:latin typeface="Tw Cen MT" panose="020B0602020104020603" pitchFamily="34" charset="0"/>
              </a:rPr>
              <a:t>Video enhanced case studies</a:t>
            </a:r>
          </a:p>
        </p:txBody>
      </p:sp>
      <p:pic>
        <p:nvPicPr>
          <p:cNvPr id="4" name="Picture 3">
            <a:extLst>
              <a:ext uri="{FF2B5EF4-FFF2-40B4-BE49-F238E27FC236}">
                <a16:creationId xmlns:a16="http://schemas.microsoft.com/office/drawing/2014/main" id="{085799D0-76E7-4CD2-9755-61D2AEB5EF0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4121" b="83879" l="24863" r="74000">
                        <a14:foregroundMark x1="26706" y1="77909" x2="33412" y2="79030"/>
                        <a14:foregroundMark x1="37961" y1="64576" x2="40118" y2="66242"/>
                        <a14:foregroundMark x1="72118" y1="75636" x2="74078" y2="77758"/>
                        <a14:foregroundMark x1="42510" y1="83364" x2="55922" y2="83939"/>
                        <a14:foregroundMark x1="43020" y1="67636" x2="45412" y2="68212"/>
                        <a14:foregroundMark x1="62118" y1="64152" x2="62118" y2="64152"/>
                        <a14:foregroundMark x1="24863" y1="78303" x2="24863" y2="78303"/>
                        <a14:foregroundMark x1="37059" y1="75364" x2="48627" y2="75364"/>
                        <a14:foregroundMark x1="48627" y1="75364" x2="51922" y2="75242"/>
                        <a14:foregroundMark x1="37686" y1="64121" x2="37686" y2="64121"/>
                      </a14:backgroundRemoval>
                    </a14:imgEffect>
                  </a14:imgLayer>
                </a14:imgProps>
              </a:ext>
            </a:extLst>
          </a:blip>
          <a:srcRect l="22425" t="62877" r="21363" b="13965"/>
          <a:stretch/>
        </p:blipFill>
        <p:spPr>
          <a:xfrm>
            <a:off x="7393051" y="-78343"/>
            <a:ext cx="5064490" cy="2700089"/>
          </a:xfrm>
          <a:prstGeom prst="rect">
            <a:avLst/>
          </a:prstGeom>
        </p:spPr>
      </p:pic>
    </p:spTree>
    <p:extLst>
      <p:ext uri="{BB962C8B-B14F-4D97-AF65-F5344CB8AC3E}">
        <p14:creationId xmlns:p14="http://schemas.microsoft.com/office/powerpoint/2010/main" val="3330292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384960193"/>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FY19 Accomplishments</a:t>
                      </a:r>
                    </a:p>
                  </a:txBody>
                  <a:tcPr/>
                </a:tc>
                <a:extLst>
                  <a:ext uri="{0D108BD9-81ED-4DB2-BD59-A6C34878D82A}">
                    <a16:rowId xmlns:a16="http://schemas.microsoft.com/office/drawing/2014/main" val="2586741754"/>
                  </a:ext>
                </a:extLst>
              </a:tr>
            </a:tbl>
          </a:graphicData>
        </a:graphic>
      </p:graphicFrame>
      <p:sp>
        <p:nvSpPr>
          <p:cNvPr id="23" name="Rectangle 22">
            <a:extLst>
              <a:ext uri="{FF2B5EF4-FFF2-40B4-BE49-F238E27FC236}">
                <a16:creationId xmlns:a16="http://schemas.microsoft.com/office/drawing/2014/main" id="{349E99C2-590A-4143-9A70-DD780214B827}"/>
              </a:ext>
            </a:extLst>
          </p:cNvPr>
          <p:cNvSpPr/>
          <p:nvPr/>
        </p:nvSpPr>
        <p:spPr>
          <a:xfrm>
            <a:off x="5102748" y="3384814"/>
            <a:ext cx="3813388" cy="3483522"/>
          </a:xfrm>
          <a:prstGeom prst="rect">
            <a:avLst/>
          </a:prstGeom>
          <a:solidFill>
            <a:srgbClr val="7759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endParaRPr lang="en-US" sz="2800" b="1" dirty="0">
              <a:solidFill>
                <a:schemeClr val="tx1">
                  <a:lumMod val="85000"/>
                </a:schemeClr>
              </a:solidFill>
              <a:latin typeface="Tw Cen MT" panose="020B0602020104020603" pitchFamily="34" charset="0"/>
            </a:endParaRPr>
          </a:p>
          <a:p>
            <a:pPr algn="ctr"/>
            <a:endParaRPr lang="en-US" sz="2800" b="1" dirty="0">
              <a:solidFill>
                <a:schemeClr val="tx1">
                  <a:lumMod val="85000"/>
                </a:schemeClr>
              </a:solidFill>
              <a:latin typeface="Tw Cen MT" panose="020B0602020104020603" pitchFamily="34" charset="0"/>
            </a:endParaRPr>
          </a:p>
          <a:p>
            <a:pPr algn="ctr"/>
            <a:endParaRPr lang="en-US" sz="2800" b="1" dirty="0">
              <a:solidFill>
                <a:schemeClr val="tx1">
                  <a:lumMod val="85000"/>
                </a:schemeClr>
              </a:solidFill>
              <a:latin typeface="Tw Cen MT" panose="020B0602020104020603" pitchFamily="34" charset="0"/>
            </a:endParaRPr>
          </a:p>
          <a:p>
            <a:pPr algn="ctr"/>
            <a:r>
              <a:rPr lang="en-US" sz="2800" b="1" dirty="0">
                <a:solidFill>
                  <a:schemeClr val="tx1">
                    <a:lumMod val="85000"/>
                  </a:schemeClr>
                </a:solidFill>
                <a:latin typeface="Tw Cen MT" panose="020B0602020104020603" pitchFamily="34" charset="0"/>
              </a:rPr>
              <a:t>Examined </a:t>
            </a:r>
          </a:p>
          <a:p>
            <a:pPr algn="ctr"/>
            <a:r>
              <a:rPr lang="en-US" sz="2800" b="1" dirty="0">
                <a:solidFill>
                  <a:schemeClr val="tx1">
                    <a:lumMod val="85000"/>
                  </a:schemeClr>
                </a:solidFill>
                <a:latin typeface="Tw Cen MT" panose="020B0602020104020603" pitchFamily="34" charset="0"/>
              </a:rPr>
              <a:t>faculty/staff roles and responsibilities</a:t>
            </a:r>
          </a:p>
          <a:p>
            <a:pPr algn="ctr"/>
            <a:r>
              <a:rPr lang="en-US" sz="2800" dirty="0">
                <a:solidFill>
                  <a:schemeClr val="tx1">
                    <a:lumMod val="85000"/>
                  </a:schemeClr>
                </a:solidFill>
                <a:latin typeface="Tw Cen MT" panose="020B0602020104020603" pitchFamily="34" charset="0"/>
              </a:rPr>
              <a:t>Started monthly </a:t>
            </a:r>
          </a:p>
          <a:p>
            <a:pPr algn="ctr"/>
            <a:r>
              <a:rPr lang="en-US" sz="2800" dirty="0">
                <a:solidFill>
                  <a:schemeClr val="tx1">
                    <a:lumMod val="85000"/>
                  </a:schemeClr>
                </a:solidFill>
                <a:latin typeface="Tw Cen MT" panose="020B0602020104020603" pitchFamily="34" charset="0"/>
              </a:rPr>
              <a:t>development series</a:t>
            </a:r>
          </a:p>
          <a:p>
            <a:pPr algn="ctr"/>
            <a:endParaRPr lang="en-US" sz="3200" b="1" dirty="0">
              <a:solidFill>
                <a:schemeClr val="tx1">
                  <a:lumMod val="85000"/>
                </a:schemeClr>
              </a:solidFill>
              <a:latin typeface="Tw Cen MT" panose="020B0602020104020603" pitchFamily="34" charset="0"/>
            </a:endParaRPr>
          </a:p>
          <a:p>
            <a:pPr algn="ctr"/>
            <a:endParaRPr lang="en-US" sz="2800" b="1" dirty="0">
              <a:solidFill>
                <a:schemeClr val="tx1">
                  <a:lumMod val="85000"/>
                </a:schemeClr>
              </a:solidFill>
              <a:latin typeface="Tw Cen MT" panose="020B0602020104020603" pitchFamily="34" charset="0"/>
            </a:endParaRPr>
          </a:p>
        </p:txBody>
      </p:sp>
      <p:sp>
        <p:nvSpPr>
          <p:cNvPr id="15" name="Rectangle 14">
            <a:extLst>
              <a:ext uri="{FF2B5EF4-FFF2-40B4-BE49-F238E27FC236}">
                <a16:creationId xmlns:a16="http://schemas.microsoft.com/office/drawing/2014/main" id="{2D81E055-4306-469C-AE82-854DB602580F}"/>
              </a:ext>
            </a:extLst>
          </p:cNvPr>
          <p:cNvSpPr/>
          <p:nvPr/>
        </p:nvSpPr>
        <p:spPr>
          <a:xfrm>
            <a:off x="8907242" y="1162888"/>
            <a:ext cx="3284755" cy="5695112"/>
          </a:xfrm>
          <a:prstGeom prst="rect">
            <a:avLst/>
          </a:prstGeom>
          <a:solidFill>
            <a:srgbClr val="9F774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r>
              <a:rPr lang="en-US" sz="4000" b="1" dirty="0">
                <a:solidFill>
                  <a:schemeClr val="tx1">
                    <a:lumMod val="85000"/>
                  </a:schemeClr>
                </a:solidFill>
                <a:latin typeface="Tw Cen MT" panose="020B0602020104020603" pitchFamily="34" charset="0"/>
              </a:rPr>
              <a:t>Planning for future facility</a:t>
            </a:r>
          </a:p>
          <a:p>
            <a:pPr algn="ctr"/>
            <a:endParaRPr lang="en-US" sz="3200" b="1" dirty="0">
              <a:solidFill>
                <a:schemeClr val="tx1">
                  <a:lumMod val="85000"/>
                </a:schemeClr>
              </a:solidFill>
              <a:latin typeface="Tw Cen MT" panose="020B0602020104020603" pitchFamily="34" charset="0"/>
            </a:endParaRPr>
          </a:p>
        </p:txBody>
      </p:sp>
      <p:sp>
        <p:nvSpPr>
          <p:cNvPr id="17" name="Rectangle 16">
            <a:extLst>
              <a:ext uri="{FF2B5EF4-FFF2-40B4-BE49-F238E27FC236}">
                <a16:creationId xmlns:a16="http://schemas.microsoft.com/office/drawing/2014/main" id="{73B03053-438E-4E2F-9F03-36B95222DB9B}"/>
              </a:ext>
            </a:extLst>
          </p:cNvPr>
          <p:cNvSpPr/>
          <p:nvPr/>
        </p:nvSpPr>
        <p:spPr>
          <a:xfrm>
            <a:off x="457201" y="1162892"/>
            <a:ext cx="8450042" cy="2221922"/>
          </a:xfrm>
          <a:prstGeom prst="rect">
            <a:avLst/>
          </a:prstGeom>
          <a:solidFill>
            <a:srgbClr val="85643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US" sz="3600" b="1" dirty="0">
                <a:solidFill>
                  <a:schemeClr val="tx1">
                    <a:lumMod val="85000"/>
                  </a:schemeClr>
                </a:solidFill>
                <a:latin typeface="Tw Cen MT" panose="020B0602020104020603" pitchFamily="34" charset="0"/>
              </a:rPr>
              <a:t>Investment in marketing</a:t>
            </a:r>
            <a:endParaRPr lang="en-US" sz="1400" b="1" dirty="0">
              <a:solidFill>
                <a:schemeClr val="tx1">
                  <a:lumMod val="85000"/>
                </a:schemeClr>
              </a:solidFill>
              <a:latin typeface="Tw Cen MT" panose="020B0602020104020603" pitchFamily="34" charset="0"/>
            </a:endParaRPr>
          </a:p>
          <a:p>
            <a:pPr algn="r"/>
            <a:r>
              <a:rPr lang="en-US" sz="2800" dirty="0">
                <a:solidFill>
                  <a:schemeClr val="tx1">
                    <a:lumMod val="85000"/>
                  </a:schemeClr>
                </a:solidFill>
                <a:latin typeface="Tw Cen MT" panose="020B0602020104020603" pitchFamily="34" charset="0"/>
              </a:rPr>
              <a:t>More people seeing our ads</a:t>
            </a:r>
          </a:p>
          <a:p>
            <a:pPr algn="r"/>
            <a:r>
              <a:rPr lang="en-US" sz="2800" dirty="0">
                <a:solidFill>
                  <a:schemeClr val="tx1">
                    <a:lumMod val="85000"/>
                  </a:schemeClr>
                </a:solidFill>
                <a:latin typeface="Tw Cen MT" panose="020B0602020104020603" pitchFamily="34" charset="0"/>
              </a:rPr>
              <a:t>More people connecting with our programs</a:t>
            </a:r>
          </a:p>
          <a:p>
            <a:pPr algn="r"/>
            <a:r>
              <a:rPr lang="en-US" sz="2800" dirty="0">
                <a:solidFill>
                  <a:schemeClr val="tx1">
                    <a:lumMod val="85000"/>
                  </a:schemeClr>
                </a:solidFill>
                <a:latin typeface="Tw Cen MT" panose="020B0602020104020603" pitchFamily="34" charset="0"/>
              </a:rPr>
              <a:t>More people requesting info</a:t>
            </a:r>
            <a:endParaRPr lang="en-US" sz="2400" dirty="0">
              <a:solidFill>
                <a:schemeClr val="tx1">
                  <a:lumMod val="85000"/>
                </a:schemeClr>
              </a:solidFill>
              <a:latin typeface="Tw Cen MT" panose="020B0602020104020603" pitchFamily="34" charset="0"/>
            </a:endParaRPr>
          </a:p>
        </p:txBody>
      </p:sp>
      <p:sp>
        <p:nvSpPr>
          <p:cNvPr id="19" name="Rectangle 18">
            <a:extLst>
              <a:ext uri="{FF2B5EF4-FFF2-40B4-BE49-F238E27FC236}">
                <a16:creationId xmlns:a16="http://schemas.microsoft.com/office/drawing/2014/main" id="{DC94A943-F98F-43CB-A6CB-80187884EB33}"/>
              </a:ext>
            </a:extLst>
          </p:cNvPr>
          <p:cNvSpPr/>
          <p:nvPr/>
        </p:nvSpPr>
        <p:spPr>
          <a:xfrm>
            <a:off x="457200" y="3384814"/>
            <a:ext cx="1959081" cy="3473186"/>
          </a:xfrm>
          <a:prstGeom prst="rect">
            <a:avLst/>
          </a:prstGeom>
          <a:solidFill>
            <a:srgbClr val="916D4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a:solidFill>
                  <a:schemeClr val="tx1">
                    <a:lumMod val="85000"/>
                  </a:schemeClr>
                </a:solidFill>
                <a:latin typeface="Tw Cen MT" panose="020B0602020104020603" pitchFamily="34" charset="0"/>
              </a:rPr>
              <a:t>Organized MCN’s 100</a:t>
            </a:r>
            <a:r>
              <a:rPr lang="en-US" sz="2800" b="1" baseline="30000" dirty="0">
                <a:solidFill>
                  <a:schemeClr val="tx1">
                    <a:lumMod val="85000"/>
                  </a:schemeClr>
                </a:solidFill>
                <a:latin typeface="Tw Cen MT" panose="020B0602020104020603" pitchFamily="34" charset="0"/>
              </a:rPr>
              <a:t>th</a:t>
            </a:r>
            <a:r>
              <a:rPr lang="en-US" sz="2800" b="1" dirty="0">
                <a:solidFill>
                  <a:schemeClr val="tx1">
                    <a:lumMod val="85000"/>
                  </a:schemeClr>
                </a:solidFill>
                <a:latin typeface="Tw Cen MT" panose="020B0602020104020603" pitchFamily="34" charset="0"/>
              </a:rPr>
              <a:t> </a:t>
            </a:r>
            <a:r>
              <a:rPr lang="en-US" sz="2700" b="1" dirty="0">
                <a:solidFill>
                  <a:schemeClr val="tx1">
                    <a:lumMod val="85000"/>
                  </a:schemeClr>
                </a:solidFill>
                <a:latin typeface="Tw Cen MT" panose="020B0602020104020603" pitchFamily="34" charset="0"/>
              </a:rPr>
              <a:t>Anniversary </a:t>
            </a:r>
            <a:r>
              <a:rPr lang="en-US" sz="2800" b="1" dirty="0">
                <a:solidFill>
                  <a:schemeClr val="tx1">
                    <a:lumMod val="85000"/>
                  </a:schemeClr>
                </a:solidFill>
                <a:latin typeface="Tw Cen MT" panose="020B0602020104020603" pitchFamily="34" charset="0"/>
              </a:rPr>
              <a:t>Celebration</a:t>
            </a:r>
          </a:p>
        </p:txBody>
      </p:sp>
      <p:pic>
        <p:nvPicPr>
          <p:cNvPr id="4" name="Picture 3">
            <a:extLst>
              <a:ext uri="{FF2B5EF4-FFF2-40B4-BE49-F238E27FC236}">
                <a16:creationId xmlns:a16="http://schemas.microsoft.com/office/drawing/2014/main" id="{350F8B18-8519-41CB-9364-9FD326E082B3}"/>
              </a:ext>
            </a:extLst>
          </p:cNvPr>
          <p:cNvPicPr>
            <a:picLocks noChangeAspect="1"/>
          </p:cNvPicPr>
          <p:nvPr/>
        </p:nvPicPr>
        <p:blipFill>
          <a:blip r:embed="rId3"/>
          <a:stretch>
            <a:fillRect/>
          </a:stretch>
        </p:blipFill>
        <p:spPr>
          <a:xfrm>
            <a:off x="2416281" y="3384815"/>
            <a:ext cx="2695361" cy="3483522"/>
          </a:xfrm>
          <a:prstGeom prst="rect">
            <a:avLst/>
          </a:prstGeom>
        </p:spPr>
      </p:pic>
      <p:pic>
        <p:nvPicPr>
          <p:cNvPr id="8" name="Graphic 7" descr="Thought bubble">
            <a:extLst>
              <a:ext uri="{FF2B5EF4-FFF2-40B4-BE49-F238E27FC236}">
                <a16:creationId xmlns:a16="http://schemas.microsoft.com/office/drawing/2014/main" id="{7340EAAC-7246-4B7F-B7EF-51A89E1274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916137" y="3429000"/>
            <a:ext cx="2082991" cy="1879600"/>
          </a:xfrm>
          <a:prstGeom prst="rect">
            <a:avLst/>
          </a:prstGeom>
        </p:spPr>
      </p:pic>
      <p:pic>
        <p:nvPicPr>
          <p:cNvPr id="6" name="Graphic 5" descr="Building">
            <a:extLst>
              <a:ext uri="{FF2B5EF4-FFF2-40B4-BE49-F238E27FC236}">
                <a16:creationId xmlns:a16="http://schemas.microsoft.com/office/drawing/2014/main" id="{1C1239FA-902D-4FC1-BFD0-416429FB80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8910" y="3811243"/>
            <a:ext cx="637444" cy="637444"/>
          </a:xfrm>
          <a:prstGeom prst="rect">
            <a:avLst/>
          </a:prstGeom>
        </p:spPr>
      </p:pic>
      <p:pic>
        <p:nvPicPr>
          <p:cNvPr id="5" name="Picture 4">
            <a:extLst>
              <a:ext uri="{FF2B5EF4-FFF2-40B4-BE49-F238E27FC236}">
                <a16:creationId xmlns:a16="http://schemas.microsoft.com/office/drawing/2014/main" id="{0B35E835-CB00-42B7-BA35-051ACF136F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0970" b="76788" l="3922" r="36353">
                        <a14:foregroundMark x1="7843" y1="40970" x2="13843" y2="42697"/>
                        <a14:foregroundMark x1="13843" y1="42697" x2="13843" y2="42697"/>
                        <a14:foregroundMark x1="34824" y1="64212" x2="36353" y2="63667"/>
                        <a14:foregroundMark x1="21020" y1="75515" x2="25059" y2="75515"/>
                        <a14:foregroundMark x1="22784" y1="76788" x2="22784" y2="76788"/>
                        <a14:foregroundMark x1="21137" y1="75788" x2="22941" y2="76788"/>
                      </a14:backgroundRemoval>
                    </a14:imgEffect>
                  </a14:imgLayer>
                </a14:imgProps>
              </a:ext>
            </a:extLst>
          </a:blip>
          <a:srcRect t="38316" r="60777" b="19579"/>
          <a:stretch/>
        </p:blipFill>
        <p:spPr>
          <a:xfrm>
            <a:off x="9142261" y="-178906"/>
            <a:ext cx="3201085" cy="4446967"/>
          </a:xfrm>
          <a:prstGeom prst="rect">
            <a:avLst/>
          </a:prstGeom>
        </p:spPr>
      </p:pic>
      <p:pic>
        <p:nvPicPr>
          <p:cNvPr id="7" name="Picture 6">
            <a:extLst>
              <a:ext uri="{FF2B5EF4-FFF2-40B4-BE49-F238E27FC236}">
                <a16:creationId xmlns:a16="http://schemas.microsoft.com/office/drawing/2014/main" id="{20510FD0-EF4F-41D7-88D5-C3798500A6CE}"/>
              </a:ext>
            </a:extLst>
          </p:cNvPr>
          <p:cNvPicPr>
            <a:picLocks noChangeAspect="1"/>
          </p:cNvPicPr>
          <p:nvPr/>
        </p:nvPicPr>
        <p:blipFill>
          <a:blip r:embed="rId10"/>
          <a:stretch>
            <a:fillRect/>
          </a:stretch>
        </p:blipFill>
        <p:spPr>
          <a:xfrm>
            <a:off x="5959105" y="3473187"/>
            <a:ext cx="2100674" cy="1181629"/>
          </a:xfrm>
          <a:prstGeom prst="rect">
            <a:avLst/>
          </a:prstGeom>
        </p:spPr>
      </p:pic>
      <p:pic>
        <p:nvPicPr>
          <p:cNvPr id="28" name="Picture 27" descr="A close up of a logo&#10;&#10;Description generated with very high confidence">
            <a:extLst>
              <a:ext uri="{FF2B5EF4-FFF2-40B4-BE49-F238E27FC236}">
                <a16:creationId xmlns:a16="http://schemas.microsoft.com/office/drawing/2014/main" id="{6CBD3EFB-8110-41C9-8420-E92527805FD0}"/>
              </a:ext>
            </a:extLst>
          </p:cNvPr>
          <p:cNvPicPr>
            <a:picLocks noChangeAspect="1"/>
          </p:cNvPicPr>
          <p:nvPr/>
        </p:nvPicPr>
        <p:blipFill rotWithShape="1">
          <a:blip r:embed="rId11"/>
          <a:srcRect t="22291"/>
          <a:stretch/>
        </p:blipFill>
        <p:spPr>
          <a:xfrm>
            <a:off x="590628" y="1078992"/>
            <a:ext cx="2355053" cy="2394195"/>
          </a:xfrm>
          <a:prstGeom prst="rect">
            <a:avLst/>
          </a:prstGeom>
        </p:spPr>
      </p:pic>
    </p:spTree>
    <p:extLst>
      <p:ext uri="{BB962C8B-B14F-4D97-AF65-F5344CB8AC3E}">
        <p14:creationId xmlns:p14="http://schemas.microsoft.com/office/powerpoint/2010/main" val="10279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3698164045"/>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Campaign Update</a:t>
                      </a:r>
                    </a:p>
                  </a:txBody>
                  <a:tcPr/>
                </a:tc>
                <a:extLst>
                  <a:ext uri="{0D108BD9-81ED-4DB2-BD59-A6C34878D82A}">
                    <a16:rowId xmlns:a16="http://schemas.microsoft.com/office/drawing/2014/main" val="2586741754"/>
                  </a:ext>
                </a:extLst>
              </a:tr>
            </a:tbl>
          </a:graphicData>
        </a:graphic>
      </p:graphicFrame>
      <p:pic>
        <p:nvPicPr>
          <p:cNvPr id="1026" name="Picture 2" descr="RRDesktopBackground">
            <a:extLst>
              <a:ext uri="{FF2B5EF4-FFF2-40B4-BE49-F238E27FC236}">
                <a16:creationId xmlns:a16="http://schemas.microsoft.com/office/drawing/2014/main" id="{70609F9C-E298-48C7-9BD1-0B2531EB1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02" r="14204"/>
          <a:stretch/>
        </p:blipFill>
        <p:spPr bwMode="auto">
          <a:xfrm>
            <a:off x="2931155" y="1160661"/>
            <a:ext cx="9260842" cy="5692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D729B01-FD82-4F4F-80CB-0CFEECF3964D}"/>
              </a:ext>
            </a:extLst>
          </p:cNvPr>
          <p:cNvPicPr>
            <a:picLocks noChangeAspect="1"/>
          </p:cNvPicPr>
          <p:nvPr/>
        </p:nvPicPr>
        <p:blipFill rotWithShape="1">
          <a:blip r:embed="rId4"/>
          <a:srcRect r="64503"/>
          <a:stretch/>
        </p:blipFill>
        <p:spPr>
          <a:xfrm>
            <a:off x="457200" y="1171856"/>
            <a:ext cx="3609666" cy="5694158"/>
          </a:xfrm>
          <a:prstGeom prst="rect">
            <a:avLst/>
          </a:prstGeom>
        </p:spPr>
      </p:pic>
      <p:sp>
        <p:nvSpPr>
          <p:cNvPr id="3" name="Rectangle 2">
            <a:extLst>
              <a:ext uri="{FF2B5EF4-FFF2-40B4-BE49-F238E27FC236}">
                <a16:creationId xmlns:a16="http://schemas.microsoft.com/office/drawing/2014/main" id="{FBF7995D-FD36-4866-8D57-BE9C05D90970}"/>
              </a:ext>
            </a:extLst>
          </p:cNvPr>
          <p:cNvSpPr/>
          <p:nvPr/>
        </p:nvSpPr>
        <p:spPr>
          <a:xfrm>
            <a:off x="461050" y="1160661"/>
            <a:ext cx="1903039" cy="5697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lumMod val="65000"/>
                    <a:lumOff val="35000"/>
                  </a:schemeClr>
                </a:solidFill>
                <a:latin typeface="Tw Cen MT" panose="020B0602020104020603" pitchFamily="34" charset="0"/>
              </a:rPr>
              <a:t>$6.6M</a:t>
            </a:r>
          </a:p>
          <a:p>
            <a:pPr algn="ctr"/>
            <a:r>
              <a:rPr lang="en-US" sz="4800" dirty="0">
                <a:solidFill>
                  <a:schemeClr val="bg1">
                    <a:lumMod val="65000"/>
                    <a:lumOff val="35000"/>
                  </a:schemeClr>
                </a:solidFill>
                <a:latin typeface="Tw Cen MT" panose="020B0602020104020603" pitchFamily="34" charset="0"/>
              </a:rPr>
              <a:t>raised</a:t>
            </a:r>
          </a:p>
        </p:txBody>
      </p:sp>
      <p:sp>
        <p:nvSpPr>
          <p:cNvPr id="18" name="Rectangle 17">
            <a:extLst>
              <a:ext uri="{FF2B5EF4-FFF2-40B4-BE49-F238E27FC236}">
                <a16:creationId xmlns:a16="http://schemas.microsoft.com/office/drawing/2014/main" id="{0622F480-B780-4AE8-8D09-7FD00AD5E8CE}"/>
              </a:ext>
            </a:extLst>
          </p:cNvPr>
          <p:cNvSpPr/>
          <p:nvPr/>
        </p:nvSpPr>
        <p:spPr>
          <a:xfrm>
            <a:off x="2555101" y="1160661"/>
            <a:ext cx="1901952" cy="5714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lumMod val="65000"/>
                    <a:lumOff val="35000"/>
                  </a:schemeClr>
                </a:solidFill>
                <a:latin typeface="Tw Cen MT" panose="020B0602020104020603" pitchFamily="34" charset="0"/>
              </a:rPr>
              <a:t>$7.5M</a:t>
            </a:r>
          </a:p>
          <a:p>
            <a:pPr algn="ctr"/>
            <a:r>
              <a:rPr lang="en-US" sz="4800" dirty="0">
                <a:solidFill>
                  <a:schemeClr val="bg1">
                    <a:lumMod val="65000"/>
                    <a:lumOff val="35000"/>
                  </a:schemeClr>
                </a:solidFill>
                <a:latin typeface="Tw Cen MT" panose="020B0602020104020603" pitchFamily="34" charset="0"/>
              </a:rPr>
              <a:t>goal</a:t>
            </a:r>
          </a:p>
        </p:txBody>
      </p:sp>
      <p:sp>
        <p:nvSpPr>
          <p:cNvPr id="20" name="Rectangle 19">
            <a:extLst>
              <a:ext uri="{FF2B5EF4-FFF2-40B4-BE49-F238E27FC236}">
                <a16:creationId xmlns:a16="http://schemas.microsoft.com/office/drawing/2014/main" id="{C4CD7590-10D8-47C1-AF30-F4FCEEC1A61A}"/>
              </a:ext>
            </a:extLst>
          </p:cNvPr>
          <p:cNvSpPr/>
          <p:nvPr/>
        </p:nvSpPr>
        <p:spPr>
          <a:xfrm>
            <a:off x="457200" y="5087079"/>
            <a:ext cx="3999853" cy="119813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lumMod val="85000"/>
                  </a:schemeClr>
                </a:solidFill>
                <a:latin typeface="Tw Cen MT" panose="020B0602020104020603" pitchFamily="34" charset="0"/>
              </a:rPr>
              <a:t>88%</a:t>
            </a:r>
          </a:p>
        </p:txBody>
      </p:sp>
    </p:spTree>
    <p:extLst>
      <p:ext uri="{BB962C8B-B14F-4D97-AF65-F5344CB8AC3E}">
        <p14:creationId xmlns:p14="http://schemas.microsoft.com/office/powerpoint/2010/main" val="398800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221298228"/>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Internal Reallocations and Reorganizations </a:t>
                      </a:r>
                    </a:p>
                  </a:txBody>
                  <a:tcPr/>
                </a:tc>
                <a:extLst>
                  <a:ext uri="{0D108BD9-81ED-4DB2-BD59-A6C34878D82A}">
                    <a16:rowId xmlns:a16="http://schemas.microsoft.com/office/drawing/2014/main" val="2586741754"/>
                  </a:ext>
                </a:extLst>
              </a:tr>
            </a:tbl>
          </a:graphicData>
        </a:graphic>
      </p:graphicFrame>
      <p:sp>
        <p:nvSpPr>
          <p:cNvPr id="17" name="Rectangle 16">
            <a:extLst>
              <a:ext uri="{FF2B5EF4-FFF2-40B4-BE49-F238E27FC236}">
                <a16:creationId xmlns:a16="http://schemas.microsoft.com/office/drawing/2014/main" id="{C2EFAAA1-F468-450B-9309-5FD258D591A1}"/>
              </a:ext>
            </a:extLst>
          </p:cNvPr>
          <p:cNvSpPr/>
          <p:nvPr/>
        </p:nvSpPr>
        <p:spPr>
          <a:xfrm>
            <a:off x="-1071391"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083A142-144D-4AF3-8EB4-9D2342A26438}"/>
              </a:ext>
            </a:extLst>
          </p:cNvPr>
          <p:cNvPicPr/>
          <p:nvPr/>
        </p:nvPicPr>
        <p:blipFill>
          <a:blip r:embed="rId4"/>
          <a:stretch>
            <a:fillRect/>
          </a:stretch>
        </p:blipFill>
        <p:spPr>
          <a:xfrm>
            <a:off x="3522643" y="1171575"/>
            <a:ext cx="8116570" cy="5686425"/>
          </a:xfrm>
          <a:prstGeom prst="rect">
            <a:avLst/>
          </a:prstGeom>
        </p:spPr>
      </p:pic>
      <p:pic>
        <p:nvPicPr>
          <p:cNvPr id="6" name="Picture 5">
            <a:extLst>
              <a:ext uri="{FF2B5EF4-FFF2-40B4-BE49-F238E27FC236}">
                <a16:creationId xmlns:a16="http://schemas.microsoft.com/office/drawing/2014/main" id="{CF67D26D-AD29-4BB6-AA40-D9DF691E4B86}"/>
              </a:ext>
            </a:extLst>
          </p:cNvPr>
          <p:cNvPicPr>
            <a:picLocks noChangeAspect="1"/>
          </p:cNvPicPr>
          <p:nvPr/>
        </p:nvPicPr>
        <p:blipFill>
          <a:blip r:embed="rId5"/>
          <a:stretch>
            <a:fillRect/>
          </a:stretch>
        </p:blipFill>
        <p:spPr>
          <a:xfrm>
            <a:off x="558457" y="2870091"/>
            <a:ext cx="1246113" cy="175567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C0CBDE5-018C-4868-8D65-76C409A0F840}"/>
              </a:ext>
            </a:extLst>
          </p:cNvPr>
          <p:cNvPicPr>
            <a:picLocks noChangeAspect="1"/>
          </p:cNvPicPr>
          <p:nvPr/>
        </p:nvPicPr>
        <p:blipFill rotWithShape="1">
          <a:blip r:embed="rId6"/>
          <a:srcRect l="4022" t="3575" r="4936" b="7235"/>
          <a:stretch/>
        </p:blipFill>
        <p:spPr>
          <a:xfrm>
            <a:off x="2003805" y="2870091"/>
            <a:ext cx="1319603" cy="1755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9741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913DFC58-F0D6-4210-8449-EFFB8585CFB8}"/>
              </a:ext>
            </a:extLst>
          </p:cNvPr>
          <p:cNvPicPr>
            <a:picLocks noChangeAspect="1"/>
          </p:cNvPicPr>
          <p:nvPr/>
        </p:nvPicPr>
        <p:blipFill rotWithShape="1">
          <a:blip r:embed="rId3"/>
          <a:srcRect b="4980"/>
          <a:stretch/>
        </p:blipFill>
        <p:spPr>
          <a:xfrm>
            <a:off x="3189463" y="1162892"/>
            <a:ext cx="9002534" cy="5709713"/>
          </a:xfrm>
          <a:prstGeom prst="rect">
            <a:avLst/>
          </a:prstGeom>
          <a:ln>
            <a:noFill/>
          </a:ln>
        </p:spPr>
      </p:pic>
      <p:sp>
        <p:nvSpPr>
          <p:cNvPr id="25" name="Rectangle 24">
            <a:extLst>
              <a:ext uri="{FF2B5EF4-FFF2-40B4-BE49-F238E27FC236}">
                <a16:creationId xmlns:a16="http://schemas.microsoft.com/office/drawing/2014/main" id="{15F130F7-F4F0-4AF3-BB21-0F710D359B9D}"/>
              </a:ext>
            </a:extLst>
          </p:cNvPr>
          <p:cNvSpPr/>
          <p:nvPr/>
        </p:nvSpPr>
        <p:spPr>
          <a:xfrm>
            <a:off x="9601200" y="1162892"/>
            <a:ext cx="2590799" cy="5709713"/>
          </a:xfrm>
          <a:prstGeom prst="rect">
            <a:avLst/>
          </a:prstGeom>
          <a:solidFill>
            <a:schemeClr val="accent3">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b="1" dirty="0">
              <a:solidFill>
                <a:schemeClr val="bg1">
                  <a:lumMod val="75000"/>
                  <a:lumOff val="25000"/>
                </a:schemeClr>
              </a:solidFill>
              <a:latin typeface="Tw Cen MT" panose="020B0602020104020603" pitchFamily="34" charset="0"/>
            </a:endParaRPr>
          </a:p>
          <a:p>
            <a:pPr algn="ctr"/>
            <a:endParaRPr lang="en-US" sz="3200" b="1" dirty="0">
              <a:solidFill>
                <a:schemeClr val="bg1">
                  <a:lumMod val="75000"/>
                  <a:lumOff val="25000"/>
                </a:schemeClr>
              </a:solidFill>
              <a:latin typeface="Tw Cen MT" panose="020B0602020104020603" pitchFamily="34" charset="0"/>
            </a:endParaRPr>
          </a:p>
          <a:p>
            <a:pPr algn="ctr"/>
            <a:endParaRPr lang="en-US" sz="3200" b="1" dirty="0">
              <a:solidFill>
                <a:schemeClr val="bg1">
                  <a:lumMod val="75000"/>
                  <a:lumOff val="25000"/>
                </a:schemeClr>
              </a:solidFill>
              <a:latin typeface="Tw Cen MT" panose="020B0602020104020603" pitchFamily="34" charset="0"/>
            </a:endParaRPr>
          </a:p>
          <a:p>
            <a:pPr algn="ctr"/>
            <a:r>
              <a:rPr lang="en-US" sz="3200" b="1" dirty="0">
                <a:solidFill>
                  <a:schemeClr val="bg1">
                    <a:lumMod val="75000"/>
                    <a:lumOff val="25000"/>
                  </a:schemeClr>
                </a:solidFill>
                <a:latin typeface="Tw Cen MT" panose="020B0602020104020603" pitchFamily="34" charset="0"/>
              </a:rPr>
              <a:t>Develop digital testing platform</a:t>
            </a:r>
          </a:p>
        </p:txBody>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779286075"/>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FY20 Objectives</a:t>
                      </a:r>
                    </a:p>
                  </a:txBody>
                  <a:tcPr/>
                </a:tc>
                <a:extLst>
                  <a:ext uri="{0D108BD9-81ED-4DB2-BD59-A6C34878D82A}">
                    <a16:rowId xmlns:a16="http://schemas.microsoft.com/office/drawing/2014/main" val="2586741754"/>
                  </a:ext>
                </a:extLst>
              </a:tr>
            </a:tbl>
          </a:graphicData>
        </a:graphic>
      </p:graphicFrame>
      <p:sp>
        <p:nvSpPr>
          <p:cNvPr id="2" name="Rectangle 1">
            <a:extLst>
              <a:ext uri="{FF2B5EF4-FFF2-40B4-BE49-F238E27FC236}">
                <a16:creationId xmlns:a16="http://schemas.microsoft.com/office/drawing/2014/main" id="{D9B2D2D9-723D-40BA-A37A-FDA7B83675B8}"/>
              </a:ext>
            </a:extLst>
          </p:cNvPr>
          <p:cNvSpPr/>
          <p:nvPr/>
        </p:nvSpPr>
        <p:spPr>
          <a:xfrm>
            <a:off x="457201" y="1170192"/>
            <a:ext cx="2732260" cy="5702413"/>
          </a:xfrm>
          <a:prstGeom prst="rect">
            <a:avLst/>
          </a:prstGeom>
          <a:solidFill>
            <a:srgbClr val="9BAE7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pPr algn="ctr"/>
            <a:r>
              <a:rPr lang="en-US" sz="3600" b="1" dirty="0">
                <a:solidFill>
                  <a:schemeClr val="bg1">
                    <a:lumMod val="75000"/>
                    <a:lumOff val="25000"/>
                  </a:schemeClr>
                </a:solidFill>
                <a:latin typeface="Tw Cen MT" panose="020B0602020104020603" pitchFamily="34" charset="0"/>
              </a:rPr>
              <a:t>Holistic review and adjustment </a:t>
            </a:r>
          </a:p>
          <a:p>
            <a:pPr algn="ctr"/>
            <a:r>
              <a:rPr lang="en-US" sz="3200" dirty="0">
                <a:solidFill>
                  <a:schemeClr val="bg1">
                    <a:lumMod val="75000"/>
                    <a:lumOff val="25000"/>
                  </a:schemeClr>
                </a:solidFill>
                <a:latin typeface="Tw Cen MT" panose="020B0602020104020603" pitchFamily="34" charset="0"/>
              </a:rPr>
              <a:t>of undergraduate and graduate curricula</a:t>
            </a:r>
            <a:endParaRPr lang="en-US" sz="2800" dirty="0">
              <a:solidFill>
                <a:schemeClr val="bg1">
                  <a:lumMod val="75000"/>
                  <a:lumOff val="25000"/>
                </a:schemeClr>
              </a:solidFill>
              <a:latin typeface="Tw Cen MT" panose="020B0602020104020603" pitchFamily="34" charset="0"/>
            </a:endParaRPr>
          </a:p>
        </p:txBody>
      </p:sp>
      <p:pic>
        <p:nvPicPr>
          <p:cNvPr id="2054" name="Picture 6" descr="Image result for magnifying glass">
            <a:extLst>
              <a:ext uri="{FF2B5EF4-FFF2-40B4-BE49-F238E27FC236}">
                <a16:creationId xmlns:a16="http://schemas.microsoft.com/office/drawing/2014/main" id="{5A069493-F767-4F75-B188-1C7FB9A3C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757" y="1279920"/>
            <a:ext cx="2462947" cy="2411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7305F64-7085-425A-AE6B-C772E75767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152" b="44273" l="8471" r="48784">
                        <a14:foregroundMark x1="9882" y1="35879" x2="8471" y2="38970"/>
                        <a14:foregroundMark x1="25216" y1="43242" x2="29216" y2="44333"/>
                        <a14:foregroundMark x1="30627" y1="39788" x2="40588" y2="33606"/>
                        <a14:foregroundMark x1="40588" y1="33606" x2="47961" y2="32424"/>
                        <a14:foregroundMark x1="39961" y1="17303" x2="45804" y2="16152"/>
                        <a14:foregroundMark x1="45804" y1="16152" x2="48784" y2="17848"/>
                      </a14:backgroundRemoval>
                    </a14:imgEffect>
                  </a14:imgLayer>
                </a14:imgProps>
              </a:ext>
            </a:extLst>
          </a:blip>
          <a:srcRect l="5382" t="15054" r="49872" b="53096"/>
          <a:stretch/>
        </p:blipFill>
        <p:spPr>
          <a:xfrm>
            <a:off x="8539322" y="-85805"/>
            <a:ext cx="3733231" cy="3438876"/>
          </a:xfrm>
          <a:prstGeom prst="rect">
            <a:avLst/>
          </a:prstGeom>
        </p:spPr>
      </p:pic>
    </p:spTree>
    <p:extLst>
      <p:ext uri="{BB962C8B-B14F-4D97-AF65-F5344CB8AC3E}">
        <p14:creationId xmlns:p14="http://schemas.microsoft.com/office/powerpoint/2010/main" val="349228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4" name="Picture 13" descr="A picture containing indoor, wall, sitting&#10;&#10;Description generated with very high confidence">
            <a:extLst>
              <a:ext uri="{FF2B5EF4-FFF2-40B4-BE49-F238E27FC236}">
                <a16:creationId xmlns:a16="http://schemas.microsoft.com/office/drawing/2014/main" id="{A167572B-3E9D-472C-B1EC-6D574203147B}"/>
              </a:ext>
            </a:extLst>
          </p:cNvPr>
          <p:cNvPicPr>
            <a:picLocks noChangeAspect="1"/>
          </p:cNvPicPr>
          <p:nvPr/>
        </p:nvPicPr>
        <p:blipFill rotWithShape="1">
          <a:blip r:embed="rId3"/>
          <a:srcRect l="29407" t="1" r="31453" b="30209"/>
          <a:stretch/>
        </p:blipFill>
        <p:spPr>
          <a:xfrm rot="5400000">
            <a:off x="5972781" y="634693"/>
            <a:ext cx="5690747" cy="6764590"/>
          </a:xfrm>
          <a:prstGeom prst="rect">
            <a:avLst/>
          </a:prstGeom>
        </p:spPr>
      </p:pic>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3099321198"/>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FY20 Objectives</a:t>
                      </a:r>
                    </a:p>
                  </a:txBody>
                  <a:tcPr/>
                </a:tc>
                <a:extLst>
                  <a:ext uri="{0D108BD9-81ED-4DB2-BD59-A6C34878D82A}">
                    <a16:rowId xmlns:a16="http://schemas.microsoft.com/office/drawing/2014/main" val="2586741754"/>
                  </a:ext>
                </a:extLst>
              </a:tr>
            </a:tbl>
          </a:graphicData>
        </a:graphic>
      </p:graphicFrame>
      <p:sp>
        <p:nvSpPr>
          <p:cNvPr id="2" name="Rectangle 1">
            <a:extLst>
              <a:ext uri="{FF2B5EF4-FFF2-40B4-BE49-F238E27FC236}">
                <a16:creationId xmlns:a16="http://schemas.microsoft.com/office/drawing/2014/main" id="{D9B2D2D9-723D-40BA-A37A-FDA7B83675B8}"/>
              </a:ext>
            </a:extLst>
          </p:cNvPr>
          <p:cNvSpPr/>
          <p:nvPr/>
        </p:nvSpPr>
        <p:spPr>
          <a:xfrm>
            <a:off x="457199" y="4032738"/>
            <a:ext cx="4978660" cy="2825262"/>
          </a:xfrm>
          <a:prstGeom prst="rect">
            <a:avLst/>
          </a:prstGeom>
          <a:solidFill>
            <a:srgbClr val="366C5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lumMod val="85000"/>
                  </a:schemeClr>
                </a:solidFill>
                <a:latin typeface="Tw Cen MT" panose="020B0602020104020603" pitchFamily="34" charset="0"/>
              </a:rPr>
              <a:t>Define </a:t>
            </a:r>
          </a:p>
          <a:p>
            <a:pPr algn="ctr"/>
            <a:r>
              <a:rPr lang="en-US" sz="3200" dirty="0">
                <a:solidFill>
                  <a:schemeClr val="tx1">
                    <a:lumMod val="85000"/>
                  </a:schemeClr>
                </a:solidFill>
                <a:latin typeface="Tw Cen MT" panose="020B0602020104020603" pitchFamily="34" charset="0"/>
              </a:rPr>
              <a:t>Research foci and hire and sustain tenure track faculty to support it</a:t>
            </a:r>
          </a:p>
        </p:txBody>
      </p:sp>
      <p:sp>
        <p:nvSpPr>
          <p:cNvPr id="23" name="Rectangle 22">
            <a:extLst>
              <a:ext uri="{FF2B5EF4-FFF2-40B4-BE49-F238E27FC236}">
                <a16:creationId xmlns:a16="http://schemas.microsoft.com/office/drawing/2014/main" id="{349E99C2-590A-4143-9A70-DD780214B827}"/>
              </a:ext>
            </a:extLst>
          </p:cNvPr>
          <p:cNvSpPr/>
          <p:nvPr/>
        </p:nvSpPr>
        <p:spPr>
          <a:xfrm>
            <a:off x="457200" y="1162891"/>
            <a:ext cx="4978660" cy="2869847"/>
          </a:xfrm>
          <a:prstGeom prst="rect">
            <a:avLst/>
          </a:prstGeom>
          <a:solidFill>
            <a:srgbClr val="31615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a:solidFill>
                  <a:schemeClr val="tx1">
                    <a:lumMod val="85000"/>
                  </a:schemeClr>
                </a:solidFill>
                <a:latin typeface="Tw Cen MT" panose="020B0602020104020603" pitchFamily="34" charset="0"/>
              </a:rPr>
              <a:t>Increase research presentations</a:t>
            </a:r>
          </a:p>
          <a:p>
            <a:pPr algn="ctr"/>
            <a:r>
              <a:rPr lang="en-US" sz="1200" dirty="0">
                <a:solidFill>
                  <a:schemeClr val="tx1">
                    <a:lumMod val="85000"/>
                  </a:schemeClr>
                </a:solidFill>
                <a:latin typeface="Tw Cen MT" panose="020B0602020104020603" pitchFamily="34" charset="0"/>
                <a:sym typeface="Wingdings" panose="05000000000000000000" pitchFamily="2" charset="2"/>
              </a:rPr>
              <a:t></a:t>
            </a:r>
            <a:r>
              <a:rPr lang="en-US" b="1" dirty="0">
                <a:solidFill>
                  <a:schemeClr val="tx1">
                    <a:lumMod val="85000"/>
                  </a:schemeClr>
                </a:solidFill>
                <a:latin typeface="Tw Cen MT" panose="020B0602020104020603" pitchFamily="34" charset="0"/>
              </a:rPr>
              <a:t> </a:t>
            </a:r>
            <a:r>
              <a:rPr lang="en-US" sz="2800" dirty="0">
                <a:solidFill>
                  <a:schemeClr val="tx1">
                    <a:lumMod val="85000"/>
                  </a:schemeClr>
                </a:solidFill>
                <a:latin typeface="Tw Cen MT" panose="020B0602020104020603" pitchFamily="34" charset="0"/>
              </a:rPr>
              <a:t>locally </a:t>
            </a:r>
            <a:r>
              <a:rPr lang="en-US" sz="1200" dirty="0">
                <a:solidFill>
                  <a:schemeClr val="tx1">
                    <a:lumMod val="85000"/>
                  </a:schemeClr>
                </a:solidFill>
                <a:latin typeface="Tw Cen MT" panose="020B0602020104020603" pitchFamily="34" charset="0"/>
                <a:sym typeface="Wingdings" panose="05000000000000000000" pitchFamily="2" charset="2"/>
              </a:rPr>
              <a:t></a:t>
            </a:r>
            <a:r>
              <a:rPr lang="en-US" sz="2800" dirty="0">
                <a:solidFill>
                  <a:schemeClr val="tx1">
                    <a:lumMod val="85000"/>
                  </a:schemeClr>
                </a:solidFill>
                <a:latin typeface="Tw Cen MT" panose="020B0602020104020603" pitchFamily="34" charset="0"/>
                <a:sym typeface="Wingdings" panose="05000000000000000000" pitchFamily="2" charset="2"/>
              </a:rPr>
              <a:t> </a:t>
            </a:r>
            <a:r>
              <a:rPr lang="en-US" sz="2800" dirty="0">
                <a:solidFill>
                  <a:schemeClr val="tx1">
                    <a:lumMod val="85000"/>
                  </a:schemeClr>
                </a:solidFill>
                <a:latin typeface="Tw Cen MT" panose="020B0602020104020603" pitchFamily="34" charset="0"/>
              </a:rPr>
              <a:t>nationally </a:t>
            </a:r>
            <a:r>
              <a:rPr lang="en-US" sz="1200" dirty="0">
                <a:solidFill>
                  <a:schemeClr val="tx1">
                    <a:lumMod val="85000"/>
                  </a:schemeClr>
                </a:solidFill>
                <a:latin typeface="Tw Cen MT" panose="020B0602020104020603" pitchFamily="34" charset="0"/>
                <a:sym typeface="Wingdings" panose="05000000000000000000" pitchFamily="2" charset="2"/>
              </a:rPr>
              <a:t></a:t>
            </a:r>
            <a:r>
              <a:rPr lang="en-US" sz="2800" dirty="0">
                <a:solidFill>
                  <a:schemeClr val="tx1">
                    <a:lumMod val="85000"/>
                  </a:schemeClr>
                </a:solidFill>
                <a:latin typeface="Tw Cen MT" panose="020B0602020104020603" pitchFamily="34" charset="0"/>
                <a:sym typeface="Wingdings" panose="05000000000000000000" pitchFamily="2" charset="2"/>
              </a:rPr>
              <a:t> </a:t>
            </a:r>
          </a:p>
          <a:p>
            <a:pPr algn="ctr"/>
            <a:r>
              <a:rPr lang="en-US" sz="1200" dirty="0">
                <a:solidFill>
                  <a:schemeClr val="tx1">
                    <a:lumMod val="85000"/>
                  </a:schemeClr>
                </a:solidFill>
                <a:latin typeface="Tw Cen MT" panose="020B0602020104020603" pitchFamily="34" charset="0"/>
                <a:sym typeface="Wingdings" panose="05000000000000000000" pitchFamily="2" charset="2"/>
              </a:rPr>
              <a:t></a:t>
            </a:r>
            <a:r>
              <a:rPr lang="en-US" sz="2800" dirty="0">
                <a:solidFill>
                  <a:schemeClr val="tx1">
                    <a:lumMod val="85000"/>
                  </a:schemeClr>
                </a:solidFill>
                <a:latin typeface="Tw Cen MT" panose="020B0602020104020603" pitchFamily="34" charset="0"/>
                <a:sym typeface="Wingdings" panose="05000000000000000000" pitchFamily="2" charset="2"/>
              </a:rPr>
              <a:t> i</a:t>
            </a:r>
            <a:r>
              <a:rPr lang="en-US" sz="2800" dirty="0">
                <a:solidFill>
                  <a:schemeClr val="tx1">
                    <a:lumMod val="85000"/>
                  </a:schemeClr>
                </a:solidFill>
                <a:latin typeface="Tw Cen MT" panose="020B0602020104020603" pitchFamily="34" charset="0"/>
              </a:rPr>
              <a:t>nternationally </a:t>
            </a:r>
            <a:r>
              <a:rPr lang="en-US" sz="1200" dirty="0">
                <a:solidFill>
                  <a:schemeClr val="tx1">
                    <a:lumMod val="85000"/>
                  </a:schemeClr>
                </a:solidFill>
                <a:latin typeface="Tw Cen MT" panose="020B0602020104020603" pitchFamily="34" charset="0"/>
                <a:sym typeface="Wingdings" panose="05000000000000000000" pitchFamily="2" charset="2"/>
              </a:rPr>
              <a:t></a:t>
            </a:r>
            <a:endParaRPr lang="en-US" sz="1200" dirty="0">
              <a:solidFill>
                <a:schemeClr val="tx1">
                  <a:lumMod val="85000"/>
                </a:schemeClr>
              </a:solidFill>
              <a:latin typeface="Tw Cen MT" panose="020B0602020104020603" pitchFamily="34" charset="0"/>
            </a:endParaRPr>
          </a:p>
        </p:txBody>
      </p:sp>
      <p:pic>
        <p:nvPicPr>
          <p:cNvPr id="8" name="Picture 7">
            <a:extLst>
              <a:ext uri="{FF2B5EF4-FFF2-40B4-BE49-F238E27FC236}">
                <a16:creationId xmlns:a16="http://schemas.microsoft.com/office/drawing/2014/main" id="{9CD8F552-1C97-42C7-9DBF-1588235E7B9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273" b="44333" l="50706" r="91804">
                        <a14:foregroundMark x1="51765" y1="16545" x2="52745" y2="32758"/>
                        <a14:foregroundMark x1="52745" y1="32758" x2="52784" y2="32758"/>
                        <a14:foregroundMark x1="50745" y1="16273" x2="50745" y2="32758"/>
                        <a14:foregroundMark x1="69686" y1="32848" x2="72745" y2="32394"/>
                        <a14:foregroundMark x1="90902" y1="37485" x2="91843" y2="38909"/>
                        <a14:foregroundMark x1="70627" y1="44333" x2="73804" y2="43727"/>
                      </a14:backgroundRemoval>
                    </a14:imgEffect>
                  </a14:imgLayer>
                </a14:imgProps>
              </a:ext>
            </a:extLst>
          </a:blip>
          <a:srcRect l="49688" t="14193" r="4437" b="53130"/>
          <a:stretch/>
        </p:blipFill>
        <p:spPr>
          <a:xfrm>
            <a:off x="8595047" y="-158503"/>
            <a:ext cx="3891856" cy="3587503"/>
          </a:xfrm>
          <a:prstGeom prst="rect">
            <a:avLst/>
          </a:prstGeom>
        </p:spPr>
      </p:pic>
    </p:spTree>
    <p:extLst>
      <p:ext uri="{BB962C8B-B14F-4D97-AF65-F5344CB8AC3E}">
        <p14:creationId xmlns:p14="http://schemas.microsoft.com/office/powerpoint/2010/main" val="362258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3491547282"/>
              </p:ext>
            </p:extLst>
          </p:nvPr>
        </p:nvGraphicFramePr>
        <p:xfrm>
          <a:off x="457200" y="250940"/>
          <a:ext cx="11734799" cy="914400"/>
        </p:xfrm>
        <a:graphic>
          <a:graphicData uri="http://schemas.openxmlformats.org/drawingml/2006/table">
            <a:tbl>
              <a:tblPr firstRow="1" bandRow="1">
                <a:tableStyleId>{D27102A9-8310-4765-A935-A1911B00CA55}</a:tableStyleId>
              </a:tblPr>
              <a:tblGrid>
                <a:gridCol w="11734799">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Special</a:t>
                      </a:r>
                      <a:r>
                        <a:rPr lang="en-US" sz="5400" b="0" dirty="0">
                          <a:latin typeface="Tw Cen MT" panose="020B0602020104020603" pitchFamily="34" charset="0"/>
                        </a:rPr>
                        <a:t> </a:t>
                      </a:r>
                      <a:r>
                        <a:rPr lang="en-US" sz="5400" b="0" dirty="0">
                          <a:solidFill>
                            <a:schemeClr val="tx1">
                              <a:lumMod val="85000"/>
                            </a:schemeClr>
                          </a:solidFill>
                          <a:latin typeface="Tw Cen MT" panose="020B0602020104020603" pitchFamily="34" charset="0"/>
                        </a:rPr>
                        <a:t>Thanks To</a:t>
                      </a:r>
                    </a:p>
                  </a:txBody>
                  <a:tcPr/>
                </a:tc>
                <a:extLst>
                  <a:ext uri="{0D108BD9-81ED-4DB2-BD59-A6C34878D82A}">
                    <a16:rowId xmlns:a16="http://schemas.microsoft.com/office/drawing/2014/main" val="2586741754"/>
                  </a:ext>
                </a:extLst>
              </a:tr>
            </a:tbl>
          </a:graphicData>
        </a:graphic>
      </p:graphicFrame>
      <p:sp>
        <p:nvSpPr>
          <p:cNvPr id="10" name="Subtitle 9">
            <a:extLst>
              <a:ext uri="{FF2B5EF4-FFF2-40B4-BE49-F238E27FC236}">
                <a16:creationId xmlns:a16="http://schemas.microsoft.com/office/drawing/2014/main" id="{85682F31-28B9-4855-B554-66102B5F2536}"/>
              </a:ext>
            </a:extLst>
          </p:cNvPr>
          <p:cNvSpPr>
            <a:spLocks noGrp="1"/>
          </p:cNvSpPr>
          <p:nvPr>
            <p:ph type="subTitle" idx="1"/>
          </p:nvPr>
        </p:nvSpPr>
        <p:spPr>
          <a:xfrm>
            <a:off x="457199" y="2082286"/>
            <a:ext cx="11734799" cy="3858768"/>
          </a:xfrm>
        </p:spPr>
        <p:txBody>
          <a:bodyPr anchor="ctr">
            <a:normAutofit/>
          </a:bodyPr>
          <a:lstStyle/>
          <a:p>
            <a:pPr algn="ctr"/>
            <a:r>
              <a:rPr lang="en-US" sz="3200" b="1" dirty="0">
                <a:solidFill>
                  <a:schemeClr val="tx1">
                    <a:lumMod val="85000"/>
                  </a:schemeClr>
                </a:solidFill>
                <a:latin typeface="Tw Cen MT" panose="020B0602020104020603" pitchFamily="34" charset="0"/>
              </a:rPr>
              <a:t>Janeen </a:t>
            </a:r>
            <a:r>
              <a:rPr lang="en-US" sz="3200" b="1" dirty="0" err="1">
                <a:solidFill>
                  <a:schemeClr val="tx1">
                    <a:lumMod val="85000"/>
                  </a:schemeClr>
                </a:solidFill>
                <a:latin typeface="Tw Cen MT" panose="020B0602020104020603" pitchFamily="34" charset="0"/>
              </a:rPr>
              <a:t>Mollenhauer</a:t>
            </a:r>
            <a:r>
              <a:rPr lang="en-US" sz="3200" b="1" dirty="0">
                <a:solidFill>
                  <a:schemeClr val="tx1">
                    <a:lumMod val="85000"/>
                  </a:schemeClr>
                </a:solidFill>
                <a:latin typeface="Tw Cen MT" panose="020B0602020104020603" pitchFamily="34" charset="0"/>
              </a:rPr>
              <a:t>, MS, LCPC</a:t>
            </a:r>
          </a:p>
          <a:p>
            <a:pPr algn="ctr"/>
            <a:r>
              <a:rPr lang="en-US" sz="3200" dirty="0">
                <a:solidFill>
                  <a:schemeClr val="tx1">
                    <a:lumMod val="85000"/>
                  </a:schemeClr>
                </a:solidFill>
                <a:latin typeface="Tw Cen MT" panose="020B0602020104020603" pitchFamily="34" charset="0"/>
              </a:rPr>
              <a:t>Associate Dean, Academic Support</a:t>
            </a:r>
          </a:p>
          <a:p>
            <a:pPr algn="ctr"/>
            <a:endParaRPr lang="en-US" sz="3200" dirty="0">
              <a:solidFill>
                <a:schemeClr val="tx1">
                  <a:lumMod val="85000"/>
                </a:schemeClr>
              </a:solidFill>
              <a:latin typeface="Tw Cen MT" panose="020B0602020104020603" pitchFamily="34" charset="0"/>
            </a:endParaRPr>
          </a:p>
          <a:p>
            <a:pPr algn="ctr"/>
            <a:r>
              <a:rPr lang="en-US" sz="3200" b="1" dirty="0">
                <a:solidFill>
                  <a:schemeClr val="tx1">
                    <a:lumMod val="85000"/>
                  </a:schemeClr>
                </a:solidFill>
                <a:latin typeface="Tw Cen MT" panose="020B0602020104020603" pitchFamily="34" charset="0"/>
              </a:rPr>
              <a:t>Faculty, Staff, and Students</a:t>
            </a:r>
          </a:p>
          <a:p>
            <a:pPr algn="ctr"/>
            <a:r>
              <a:rPr lang="en-US" sz="3200" dirty="0">
                <a:solidFill>
                  <a:schemeClr val="tx1">
                    <a:lumMod val="85000"/>
                  </a:schemeClr>
                </a:solidFill>
                <a:latin typeface="Tw Cen MT" panose="020B0602020104020603" pitchFamily="34" charset="0"/>
              </a:rPr>
              <a:t>Mennonite College of Nursing</a:t>
            </a:r>
          </a:p>
        </p:txBody>
      </p:sp>
      <p:sp>
        <p:nvSpPr>
          <p:cNvPr id="13" name="Rectangle 12">
            <a:extLst>
              <a:ext uri="{FF2B5EF4-FFF2-40B4-BE49-F238E27FC236}">
                <a16:creationId xmlns:a16="http://schemas.microsoft.com/office/drawing/2014/main" id="{029D07B6-C612-4E08-B692-66C46BF8D3C9}"/>
              </a:ext>
            </a:extLst>
          </p:cNvPr>
          <p:cNvSpPr/>
          <p:nvPr/>
        </p:nvSpPr>
        <p:spPr>
          <a:xfrm>
            <a:off x="7656721" y="0"/>
            <a:ext cx="4535277" cy="7535537"/>
          </a:xfrm>
          <a:prstGeom prst="rect">
            <a:avLst/>
          </a:prstGeom>
          <a:blipFill dpi="0" rotWithShape="1">
            <a:blip r:embed="rId2">
              <a:alphaModFix amt="40000"/>
            </a:blip>
            <a:srcRect/>
            <a:stretch>
              <a:fillRect l="-35805" t="-19462" r="-49487"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653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2183189491"/>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FY20 Objectives</a:t>
                      </a:r>
                    </a:p>
                  </a:txBody>
                  <a:tcPr/>
                </a:tc>
                <a:extLst>
                  <a:ext uri="{0D108BD9-81ED-4DB2-BD59-A6C34878D82A}">
                    <a16:rowId xmlns:a16="http://schemas.microsoft.com/office/drawing/2014/main" val="2586741754"/>
                  </a:ext>
                </a:extLst>
              </a:tr>
            </a:tbl>
          </a:graphicData>
        </a:graphic>
      </p:graphicFrame>
      <p:sp>
        <p:nvSpPr>
          <p:cNvPr id="23" name="Rectangle 22">
            <a:extLst>
              <a:ext uri="{FF2B5EF4-FFF2-40B4-BE49-F238E27FC236}">
                <a16:creationId xmlns:a16="http://schemas.microsoft.com/office/drawing/2014/main" id="{349E99C2-590A-4143-9A70-DD780214B827}"/>
              </a:ext>
            </a:extLst>
          </p:cNvPr>
          <p:cNvSpPr/>
          <p:nvPr/>
        </p:nvSpPr>
        <p:spPr>
          <a:xfrm>
            <a:off x="457197" y="3563809"/>
            <a:ext cx="4533444" cy="1305646"/>
          </a:xfrm>
          <a:prstGeom prst="rect">
            <a:avLst/>
          </a:prstGeom>
          <a:solidFill>
            <a:srgbClr val="81151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lumMod val="85000"/>
                  </a:schemeClr>
                </a:solidFill>
                <a:latin typeface="Tw Cen MT" panose="020B0602020104020603" pitchFamily="34" charset="0"/>
              </a:rPr>
              <a:t>Offer health-related service experiences</a:t>
            </a:r>
          </a:p>
        </p:txBody>
      </p:sp>
      <p:sp>
        <p:nvSpPr>
          <p:cNvPr id="17" name="Rectangle 16">
            <a:extLst>
              <a:ext uri="{FF2B5EF4-FFF2-40B4-BE49-F238E27FC236}">
                <a16:creationId xmlns:a16="http://schemas.microsoft.com/office/drawing/2014/main" id="{73B03053-438E-4E2F-9F03-36B95222DB9B}"/>
              </a:ext>
            </a:extLst>
          </p:cNvPr>
          <p:cNvSpPr/>
          <p:nvPr/>
        </p:nvSpPr>
        <p:spPr>
          <a:xfrm>
            <a:off x="4988216" y="4340645"/>
            <a:ext cx="7203784" cy="2517355"/>
          </a:xfrm>
          <a:prstGeom prst="rect">
            <a:avLst/>
          </a:prstGeom>
          <a:solidFill>
            <a:srgbClr val="91172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endParaRPr lang="en-US" b="1" dirty="0">
              <a:solidFill>
                <a:schemeClr val="tx1">
                  <a:lumMod val="85000"/>
                </a:schemeClr>
              </a:solidFill>
              <a:latin typeface="Tw Cen MT" panose="020B0602020104020603" pitchFamily="34" charset="0"/>
            </a:endParaRPr>
          </a:p>
          <a:p>
            <a:pPr algn="r"/>
            <a:r>
              <a:rPr lang="en-US" sz="4000" b="1" dirty="0">
                <a:solidFill>
                  <a:schemeClr val="tx1">
                    <a:lumMod val="85000"/>
                  </a:schemeClr>
                </a:solidFill>
                <a:latin typeface="Tw Cen MT" panose="020B0602020104020603" pitchFamily="34" charset="0"/>
              </a:rPr>
              <a:t>Engage Alumni</a:t>
            </a:r>
          </a:p>
          <a:p>
            <a:pPr algn="r"/>
            <a:r>
              <a:rPr lang="en-US" sz="3200" dirty="0">
                <a:solidFill>
                  <a:schemeClr val="tx1">
                    <a:lumMod val="85000"/>
                  </a:schemeClr>
                </a:solidFill>
                <a:latin typeface="Tw Cen MT" panose="020B0602020104020603" pitchFamily="34" charset="0"/>
              </a:rPr>
              <a:t>Fundraising, developing clinical sites, community service, mentoring</a:t>
            </a:r>
          </a:p>
        </p:txBody>
      </p:sp>
      <p:pic>
        <p:nvPicPr>
          <p:cNvPr id="4" name="Picture 3" descr="A red and black truck sitting on top of a car&#10;&#10;Description generated with high confidence">
            <a:extLst>
              <a:ext uri="{FF2B5EF4-FFF2-40B4-BE49-F238E27FC236}">
                <a16:creationId xmlns:a16="http://schemas.microsoft.com/office/drawing/2014/main" id="{8172A42F-1F9D-4F3C-8825-F3F1F1F2BBC4}"/>
              </a:ext>
            </a:extLst>
          </p:cNvPr>
          <p:cNvPicPr>
            <a:picLocks noChangeAspect="1"/>
          </p:cNvPicPr>
          <p:nvPr/>
        </p:nvPicPr>
        <p:blipFill rotWithShape="1">
          <a:blip r:embed="rId3"/>
          <a:srcRect t="13587" b="20279"/>
          <a:stretch/>
        </p:blipFill>
        <p:spPr>
          <a:xfrm>
            <a:off x="4993062" y="1171626"/>
            <a:ext cx="7187609" cy="3169019"/>
          </a:xfrm>
          <a:prstGeom prst="rect">
            <a:avLst/>
          </a:prstGeom>
        </p:spPr>
      </p:pic>
      <p:pic>
        <p:nvPicPr>
          <p:cNvPr id="2" name="Picture 1">
            <a:extLst>
              <a:ext uri="{FF2B5EF4-FFF2-40B4-BE49-F238E27FC236}">
                <a16:creationId xmlns:a16="http://schemas.microsoft.com/office/drawing/2014/main" id="{6DE9E576-EA55-468A-8F20-6BBBDD5C28C9}"/>
              </a:ext>
            </a:extLst>
          </p:cNvPr>
          <p:cNvPicPr>
            <a:picLocks noChangeAspect="1"/>
          </p:cNvPicPr>
          <p:nvPr/>
        </p:nvPicPr>
        <p:blipFill rotWithShape="1">
          <a:blip r:embed="rId4"/>
          <a:srcRect t="5562" b="17199"/>
          <a:stretch/>
        </p:blipFill>
        <p:spPr>
          <a:xfrm>
            <a:off x="454775" y="4869455"/>
            <a:ext cx="4533442" cy="1988545"/>
          </a:xfrm>
          <a:prstGeom prst="rect">
            <a:avLst/>
          </a:prstGeom>
        </p:spPr>
      </p:pic>
      <p:pic>
        <p:nvPicPr>
          <p:cNvPr id="10" name="Picture 9">
            <a:extLst>
              <a:ext uri="{FF2B5EF4-FFF2-40B4-BE49-F238E27FC236}">
                <a16:creationId xmlns:a16="http://schemas.microsoft.com/office/drawing/2014/main" id="{D5194D3D-E8D9-44CC-B445-5774DE12BF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576" b="77788" l="63608" r="96157">
                        <a14:foregroundMark x1="90863" y1="41091" x2="91843" y2="40636"/>
                        <a14:foregroundMark x1="63608" y1="63455" x2="65647" y2="65121"/>
                        <a14:foregroundMark x1="73529" y1="74364" x2="79412" y2="74455"/>
                        <a14:foregroundMark x1="79412" y1="74455" x2="79765" y2="74364"/>
                        <a14:foregroundMark x1="76863" y1="75939" x2="76863" y2="75939"/>
                        <a14:foregroundMark x1="76863" y1="76303" x2="78667" y2="74182"/>
                        <a14:foregroundMark x1="76510" y1="77788" x2="77373" y2="76788"/>
                      </a14:backgroundRemoval>
                    </a14:imgEffect>
                  </a14:imgLayer>
                </a14:imgProps>
              </a:ext>
            </a:extLst>
          </a:blip>
          <a:srcRect l="61927" t="37261" b="20842"/>
          <a:stretch/>
        </p:blipFill>
        <p:spPr>
          <a:xfrm>
            <a:off x="9519234" y="-271613"/>
            <a:ext cx="3129963" cy="4457407"/>
          </a:xfrm>
          <a:prstGeom prst="rect">
            <a:avLst/>
          </a:prstGeom>
        </p:spPr>
      </p:pic>
      <p:pic>
        <p:nvPicPr>
          <p:cNvPr id="3" name="Picture 2">
            <a:extLst>
              <a:ext uri="{FF2B5EF4-FFF2-40B4-BE49-F238E27FC236}">
                <a16:creationId xmlns:a16="http://schemas.microsoft.com/office/drawing/2014/main" id="{91B777CD-7655-4EAC-8497-F8EF3FD0F1DE}"/>
              </a:ext>
            </a:extLst>
          </p:cNvPr>
          <p:cNvPicPr>
            <a:picLocks noChangeAspect="1"/>
          </p:cNvPicPr>
          <p:nvPr/>
        </p:nvPicPr>
        <p:blipFill rotWithShape="1">
          <a:blip r:embed="rId7"/>
          <a:srcRect b="12019"/>
          <a:stretch/>
        </p:blipFill>
        <p:spPr>
          <a:xfrm>
            <a:off x="454775" y="1171628"/>
            <a:ext cx="4533441" cy="2392180"/>
          </a:xfrm>
          <a:prstGeom prst="rect">
            <a:avLst/>
          </a:prstGeom>
        </p:spPr>
      </p:pic>
    </p:spTree>
    <p:extLst>
      <p:ext uri="{BB962C8B-B14F-4D97-AF65-F5344CB8AC3E}">
        <p14:creationId xmlns:p14="http://schemas.microsoft.com/office/powerpoint/2010/main" val="1810376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541342006"/>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FY20 Objectives</a:t>
                      </a:r>
                    </a:p>
                  </a:txBody>
                  <a:tcPr/>
                </a:tc>
                <a:extLst>
                  <a:ext uri="{0D108BD9-81ED-4DB2-BD59-A6C34878D82A}">
                    <a16:rowId xmlns:a16="http://schemas.microsoft.com/office/drawing/2014/main" val="2586741754"/>
                  </a:ext>
                </a:extLst>
              </a:tr>
            </a:tbl>
          </a:graphicData>
        </a:graphic>
      </p:graphicFrame>
      <p:sp>
        <p:nvSpPr>
          <p:cNvPr id="19" name="Rectangle 18">
            <a:extLst>
              <a:ext uri="{FF2B5EF4-FFF2-40B4-BE49-F238E27FC236}">
                <a16:creationId xmlns:a16="http://schemas.microsoft.com/office/drawing/2014/main" id="{DC94A943-F98F-43CB-A6CB-80187884EB33}"/>
              </a:ext>
            </a:extLst>
          </p:cNvPr>
          <p:cNvSpPr/>
          <p:nvPr/>
        </p:nvSpPr>
        <p:spPr>
          <a:xfrm>
            <a:off x="7070869" y="2615159"/>
            <a:ext cx="5121128" cy="4242842"/>
          </a:xfrm>
          <a:prstGeom prst="rect">
            <a:avLst/>
          </a:prstGeom>
          <a:solidFill>
            <a:schemeClr val="accent5">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lumMod val="85000"/>
                  </a:schemeClr>
                </a:solidFill>
                <a:latin typeface="Tw Cen MT" panose="020B0602020104020603" pitchFamily="34" charset="0"/>
              </a:rPr>
              <a:t>Grow faculty simulation expertise</a:t>
            </a:r>
          </a:p>
          <a:p>
            <a:pPr algn="ctr"/>
            <a:r>
              <a:rPr lang="en-US" sz="4000" dirty="0">
                <a:solidFill>
                  <a:schemeClr val="tx1">
                    <a:lumMod val="85000"/>
                  </a:schemeClr>
                </a:solidFill>
                <a:latin typeface="Tw Cen MT" panose="020B0602020104020603" pitchFamily="34" charset="0"/>
              </a:rPr>
              <a:t>and</a:t>
            </a:r>
          </a:p>
          <a:p>
            <a:pPr algn="ctr"/>
            <a:r>
              <a:rPr lang="en-US" sz="4000" b="1" dirty="0">
                <a:solidFill>
                  <a:schemeClr val="tx1">
                    <a:lumMod val="85000"/>
                  </a:schemeClr>
                </a:solidFill>
                <a:latin typeface="Tw Cen MT" panose="020B0602020104020603" pitchFamily="34" charset="0"/>
              </a:rPr>
              <a:t>broaden simulation programs</a:t>
            </a:r>
            <a:endParaRPr lang="en-US" sz="3200" dirty="0">
              <a:solidFill>
                <a:schemeClr val="tx1">
                  <a:lumMod val="85000"/>
                </a:schemeClr>
              </a:solidFill>
              <a:latin typeface="Tw Cen MT" panose="020B0602020104020603" pitchFamily="34" charset="0"/>
            </a:endParaRPr>
          </a:p>
        </p:txBody>
      </p:sp>
      <p:sp>
        <p:nvSpPr>
          <p:cNvPr id="17" name="Rectangle 16">
            <a:extLst>
              <a:ext uri="{FF2B5EF4-FFF2-40B4-BE49-F238E27FC236}">
                <a16:creationId xmlns:a16="http://schemas.microsoft.com/office/drawing/2014/main" id="{73B03053-438E-4E2F-9F03-36B95222DB9B}"/>
              </a:ext>
            </a:extLst>
          </p:cNvPr>
          <p:cNvSpPr/>
          <p:nvPr/>
        </p:nvSpPr>
        <p:spPr>
          <a:xfrm>
            <a:off x="457200" y="1162892"/>
            <a:ext cx="11734800" cy="1454683"/>
          </a:xfrm>
          <a:prstGeom prst="rect">
            <a:avLst/>
          </a:prstGeom>
          <a:solidFill>
            <a:srgbClr val="593D4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b"/>
          <a:lstStyle/>
          <a:p>
            <a:r>
              <a:rPr lang="en-US" sz="4000" b="1" dirty="0">
                <a:solidFill>
                  <a:schemeClr val="tx1">
                    <a:lumMod val="85000"/>
                  </a:schemeClr>
                </a:solidFill>
                <a:latin typeface="Tw Cen MT" panose="020B0602020104020603" pitchFamily="34" charset="0"/>
              </a:rPr>
              <a:t>Expand Clinical Partnerships</a:t>
            </a:r>
            <a:endParaRPr lang="en-US" sz="2800" b="1" dirty="0">
              <a:solidFill>
                <a:schemeClr val="tx1">
                  <a:lumMod val="85000"/>
                </a:schemeClr>
              </a:solidFill>
              <a:latin typeface="Tw Cen MT" panose="020B0602020104020603" pitchFamily="34" charset="0"/>
            </a:endParaRPr>
          </a:p>
          <a:p>
            <a:r>
              <a:rPr lang="en-US" sz="3200" dirty="0">
                <a:solidFill>
                  <a:schemeClr val="tx1">
                    <a:lumMod val="85000"/>
                  </a:schemeClr>
                </a:solidFill>
                <a:latin typeface="Tw Cen MT" panose="020B0602020104020603" pitchFamily="34" charset="0"/>
              </a:rPr>
              <a:t>Beyond acute care settings</a:t>
            </a:r>
            <a:endParaRPr lang="en-US" sz="2000" dirty="0">
              <a:solidFill>
                <a:schemeClr val="tx1">
                  <a:lumMod val="85000"/>
                </a:schemeClr>
              </a:solidFill>
              <a:latin typeface="Tw Cen MT" panose="020B0602020104020603" pitchFamily="34" charset="0"/>
            </a:endParaRPr>
          </a:p>
          <a:p>
            <a:pPr algn="ctr"/>
            <a:endParaRPr lang="en-US" sz="1000" dirty="0">
              <a:solidFill>
                <a:schemeClr val="tx1">
                  <a:lumMod val="85000"/>
                </a:schemeClr>
              </a:solidFill>
              <a:latin typeface="Tw Cen MT" panose="020B0602020104020603" pitchFamily="34" charset="0"/>
            </a:endParaRPr>
          </a:p>
        </p:txBody>
      </p:sp>
      <p:pic>
        <p:nvPicPr>
          <p:cNvPr id="2" name="Picture 1">
            <a:extLst>
              <a:ext uri="{FF2B5EF4-FFF2-40B4-BE49-F238E27FC236}">
                <a16:creationId xmlns:a16="http://schemas.microsoft.com/office/drawing/2014/main" id="{EC77278D-739B-4B26-9EA6-A681035E2C7E}"/>
              </a:ext>
            </a:extLst>
          </p:cNvPr>
          <p:cNvPicPr>
            <a:picLocks noChangeAspect="1"/>
          </p:cNvPicPr>
          <p:nvPr/>
        </p:nvPicPr>
        <p:blipFill rotWithShape="1">
          <a:blip r:embed="rId3"/>
          <a:srcRect l="12036" t="13239" r="10311" b="12260"/>
          <a:stretch/>
        </p:blipFill>
        <p:spPr>
          <a:xfrm>
            <a:off x="460745" y="2615159"/>
            <a:ext cx="6610121" cy="4242841"/>
          </a:xfrm>
          <a:prstGeom prst="rect">
            <a:avLst/>
          </a:prstGeom>
        </p:spPr>
      </p:pic>
      <p:pic>
        <p:nvPicPr>
          <p:cNvPr id="8" name="Picture 7">
            <a:extLst>
              <a:ext uri="{FF2B5EF4-FFF2-40B4-BE49-F238E27FC236}">
                <a16:creationId xmlns:a16="http://schemas.microsoft.com/office/drawing/2014/main" id="{F18146F2-184D-4612-9D40-15F40DE39A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4121" b="83879" l="24863" r="74000">
                        <a14:foregroundMark x1="26706" y1="77909" x2="33412" y2="79030"/>
                        <a14:foregroundMark x1="37961" y1="64576" x2="40118" y2="66242"/>
                        <a14:foregroundMark x1="72118" y1="75636" x2="74078" y2="77758"/>
                        <a14:foregroundMark x1="42510" y1="83364" x2="55922" y2="83939"/>
                        <a14:foregroundMark x1="43020" y1="67636" x2="45412" y2="68212"/>
                        <a14:foregroundMark x1="62118" y1="64152" x2="62118" y2="64152"/>
                        <a14:foregroundMark x1="24863" y1="78303" x2="24863" y2="78303"/>
                        <a14:foregroundMark x1="37059" y1="75364" x2="48627" y2="75364"/>
                        <a14:foregroundMark x1="48627" y1="75364" x2="51922" y2="75242"/>
                        <a14:foregroundMark x1="37686" y1="64121" x2="37686" y2="64121"/>
                      </a14:backgroundRemoval>
                    </a14:imgEffect>
                  </a14:imgLayer>
                </a14:imgProps>
              </a:ext>
            </a:extLst>
          </a:blip>
          <a:srcRect l="22425" t="62877" r="21363" b="13965"/>
          <a:stretch/>
        </p:blipFill>
        <p:spPr>
          <a:xfrm>
            <a:off x="7369263" y="-49891"/>
            <a:ext cx="5064490" cy="2700089"/>
          </a:xfrm>
          <a:prstGeom prst="rect">
            <a:avLst/>
          </a:prstGeom>
        </p:spPr>
      </p:pic>
    </p:spTree>
    <p:extLst>
      <p:ext uri="{BB962C8B-B14F-4D97-AF65-F5344CB8AC3E}">
        <p14:creationId xmlns:p14="http://schemas.microsoft.com/office/powerpoint/2010/main" val="216020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2067929467"/>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FY20 Objectives</a:t>
                      </a:r>
                    </a:p>
                  </a:txBody>
                  <a:tcPr/>
                </a:tc>
                <a:extLst>
                  <a:ext uri="{0D108BD9-81ED-4DB2-BD59-A6C34878D82A}">
                    <a16:rowId xmlns:a16="http://schemas.microsoft.com/office/drawing/2014/main" val="2586741754"/>
                  </a:ext>
                </a:extLst>
              </a:tr>
            </a:tbl>
          </a:graphicData>
        </a:graphic>
      </p:graphicFrame>
      <p:sp>
        <p:nvSpPr>
          <p:cNvPr id="17" name="Rectangle 16">
            <a:extLst>
              <a:ext uri="{FF2B5EF4-FFF2-40B4-BE49-F238E27FC236}">
                <a16:creationId xmlns:a16="http://schemas.microsoft.com/office/drawing/2014/main" id="{73B03053-438E-4E2F-9F03-36B95222DB9B}"/>
              </a:ext>
            </a:extLst>
          </p:cNvPr>
          <p:cNvSpPr/>
          <p:nvPr/>
        </p:nvSpPr>
        <p:spPr>
          <a:xfrm>
            <a:off x="457200" y="1171405"/>
            <a:ext cx="5845277" cy="2307387"/>
          </a:xfrm>
          <a:prstGeom prst="rect">
            <a:avLst/>
          </a:prstGeom>
          <a:solidFill>
            <a:srgbClr val="85643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sz="3600" b="1" dirty="0">
                <a:solidFill>
                  <a:schemeClr val="tx1">
                    <a:lumMod val="85000"/>
                  </a:schemeClr>
                </a:solidFill>
                <a:latin typeface="Tw Cen MT" panose="020B0602020104020603" pitchFamily="34" charset="0"/>
              </a:rPr>
              <a:t>Increase brand awareness</a:t>
            </a:r>
            <a:endParaRPr lang="en-US" sz="3200" b="1" dirty="0">
              <a:solidFill>
                <a:schemeClr val="tx1">
                  <a:lumMod val="85000"/>
                </a:schemeClr>
              </a:solidFill>
              <a:latin typeface="Tw Cen MT" panose="020B0602020104020603" pitchFamily="34" charset="0"/>
            </a:endParaRPr>
          </a:p>
          <a:p>
            <a:r>
              <a:rPr lang="en-US" sz="3200" dirty="0">
                <a:solidFill>
                  <a:schemeClr val="tx1">
                    <a:lumMod val="85000"/>
                  </a:schemeClr>
                </a:solidFill>
                <a:latin typeface="Tw Cen MT" panose="020B0602020104020603" pitchFamily="34" charset="0"/>
              </a:rPr>
              <a:t>within Illinois and beyond</a:t>
            </a:r>
          </a:p>
        </p:txBody>
      </p:sp>
      <p:sp>
        <p:nvSpPr>
          <p:cNvPr id="19" name="Rectangle 18">
            <a:extLst>
              <a:ext uri="{FF2B5EF4-FFF2-40B4-BE49-F238E27FC236}">
                <a16:creationId xmlns:a16="http://schemas.microsoft.com/office/drawing/2014/main" id="{DC94A943-F98F-43CB-A6CB-80187884EB33}"/>
              </a:ext>
            </a:extLst>
          </p:cNvPr>
          <p:cNvSpPr/>
          <p:nvPr/>
        </p:nvSpPr>
        <p:spPr>
          <a:xfrm>
            <a:off x="457197" y="3478792"/>
            <a:ext cx="5845277" cy="3387720"/>
          </a:xfrm>
          <a:prstGeom prst="rect">
            <a:avLst/>
          </a:prstGeom>
          <a:solidFill>
            <a:srgbClr val="916D4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endParaRPr lang="en-US" sz="2000" b="1" dirty="0">
              <a:solidFill>
                <a:schemeClr val="tx1">
                  <a:lumMod val="85000"/>
                </a:schemeClr>
              </a:solidFill>
              <a:latin typeface="Tw Cen MT" panose="020B0602020104020603" pitchFamily="34" charset="0"/>
            </a:endParaRPr>
          </a:p>
          <a:p>
            <a:pPr algn="ctr"/>
            <a:r>
              <a:rPr lang="en-US" sz="4000" b="1" dirty="0">
                <a:solidFill>
                  <a:schemeClr val="tx1">
                    <a:lumMod val="85000"/>
                  </a:schemeClr>
                </a:solidFill>
                <a:latin typeface="Tw Cen MT" panose="020B0602020104020603" pitchFamily="34" charset="0"/>
              </a:rPr>
              <a:t>Succession Planning</a:t>
            </a:r>
          </a:p>
        </p:txBody>
      </p:sp>
      <p:pic>
        <p:nvPicPr>
          <p:cNvPr id="4102" name="Picture 6" descr="Related image">
            <a:extLst>
              <a:ext uri="{FF2B5EF4-FFF2-40B4-BE49-F238E27FC236}">
                <a16:creationId xmlns:a16="http://schemas.microsoft.com/office/drawing/2014/main" id="{16DAAF92-EEB4-4C04-A08E-DF2A66ACE11F}"/>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3817" y="4503418"/>
            <a:ext cx="3312039" cy="23073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48E1F31-39EB-487D-A631-A7CD9FA1345D}"/>
              </a:ext>
            </a:extLst>
          </p:cNvPr>
          <p:cNvPicPr>
            <a:picLocks noChangeAspect="1"/>
          </p:cNvPicPr>
          <p:nvPr/>
        </p:nvPicPr>
        <p:blipFill rotWithShape="1">
          <a:blip r:embed="rId4"/>
          <a:srcRect r="75494"/>
          <a:stretch/>
        </p:blipFill>
        <p:spPr>
          <a:xfrm>
            <a:off x="1824331" y="2439977"/>
            <a:ext cx="938646" cy="914400"/>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94E23527-E2B2-4E7B-993A-A4D879BBCF42}"/>
              </a:ext>
            </a:extLst>
          </p:cNvPr>
          <p:cNvPicPr>
            <a:picLocks noChangeAspect="1"/>
          </p:cNvPicPr>
          <p:nvPr/>
        </p:nvPicPr>
        <p:blipFill rotWithShape="1">
          <a:blip r:embed="rId5"/>
          <a:srcRect r="70578"/>
          <a:stretch/>
        </p:blipFill>
        <p:spPr>
          <a:xfrm>
            <a:off x="5199129" y="2435325"/>
            <a:ext cx="999941" cy="914400"/>
          </a:xfrm>
          <a:prstGeom prst="rect">
            <a:avLst/>
          </a:prstGeom>
        </p:spPr>
      </p:pic>
      <p:pic>
        <p:nvPicPr>
          <p:cNvPr id="16" name="Picture 15" descr="A close up of a sign&#10;&#10;Description generated with very high confidence">
            <a:extLst>
              <a:ext uri="{FF2B5EF4-FFF2-40B4-BE49-F238E27FC236}">
                <a16:creationId xmlns:a16="http://schemas.microsoft.com/office/drawing/2014/main" id="{D271A395-61D4-4C81-A46D-4F51977D93B2}"/>
              </a:ext>
            </a:extLst>
          </p:cNvPr>
          <p:cNvPicPr>
            <a:picLocks noChangeAspect="1"/>
          </p:cNvPicPr>
          <p:nvPr/>
        </p:nvPicPr>
        <p:blipFill rotWithShape="1">
          <a:blip r:embed="rId6"/>
          <a:srcRect r="70389"/>
          <a:stretch/>
        </p:blipFill>
        <p:spPr>
          <a:xfrm>
            <a:off x="4036876" y="2435325"/>
            <a:ext cx="1015639" cy="914400"/>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AD37CE4F-3723-4FDF-B5A6-EC3033911ABE}"/>
              </a:ext>
            </a:extLst>
          </p:cNvPr>
          <p:cNvPicPr>
            <a:picLocks noChangeAspect="1"/>
          </p:cNvPicPr>
          <p:nvPr/>
        </p:nvPicPr>
        <p:blipFill rotWithShape="1">
          <a:blip r:embed="rId7"/>
          <a:srcRect r="61113"/>
          <a:stretch/>
        </p:blipFill>
        <p:spPr>
          <a:xfrm>
            <a:off x="2910809" y="2439977"/>
            <a:ext cx="978235" cy="914400"/>
          </a:xfrm>
          <a:prstGeom prst="rect">
            <a:avLst/>
          </a:prstGeom>
        </p:spPr>
      </p:pic>
      <p:pic>
        <p:nvPicPr>
          <p:cNvPr id="3" name="Picture 2">
            <a:extLst>
              <a:ext uri="{FF2B5EF4-FFF2-40B4-BE49-F238E27FC236}">
                <a16:creationId xmlns:a16="http://schemas.microsoft.com/office/drawing/2014/main" id="{049CC570-C15C-49C3-B668-7DDC474ADBE3}"/>
              </a:ext>
            </a:extLst>
          </p:cNvPr>
          <p:cNvPicPr>
            <a:picLocks noChangeAspect="1"/>
          </p:cNvPicPr>
          <p:nvPr/>
        </p:nvPicPr>
        <p:blipFill rotWithShape="1">
          <a:blip r:embed="rId8"/>
          <a:srcRect r="70145" b="21661"/>
          <a:stretch/>
        </p:blipFill>
        <p:spPr>
          <a:xfrm>
            <a:off x="706718" y="2298028"/>
            <a:ext cx="969781" cy="1134854"/>
          </a:xfrm>
          <a:prstGeom prst="rect">
            <a:avLst/>
          </a:prstGeom>
        </p:spPr>
      </p:pic>
      <p:sp>
        <p:nvSpPr>
          <p:cNvPr id="25" name="Rectangle 24">
            <a:extLst>
              <a:ext uri="{FF2B5EF4-FFF2-40B4-BE49-F238E27FC236}">
                <a16:creationId xmlns:a16="http://schemas.microsoft.com/office/drawing/2014/main" id="{52B78398-7D6C-46A3-849A-6CE382220AB4}"/>
              </a:ext>
            </a:extLst>
          </p:cNvPr>
          <p:cNvSpPr/>
          <p:nvPr/>
        </p:nvSpPr>
        <p:spPr>
          <a:xfrm>
            <a:off x="8908197" y="1171404"/>
            <a:ext cx="3283803" cy="5686596"/>
          </a:xfrm>
          <a:prstGeom prst="rect">
            <a:avLst/>
          </a:prstGeom>
          <a:solidFill>
            <a:srgbClr val="7759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3200" b="1" dirty="0">
              <a:solidFill>
                <a:schemeClr val="tx1">
                  <a:lumMod val="85000"/>
                </a:schemeClr>
              </a:solidFill>
              <a:latin typeface="Tw Cen MT" panose="020B0602020104020603" pitchFamily="34" charset="0"/>
            </a:endParaRPr>
          </a:p>
          <a:p>
            <a:endParaRPr lang="en-US" sz="3200" b="1" dirty="0">
              <a:solidFill>
                <a:schemeClr val="tx1">
                  <a:lumMod val="85000"/>
                </a:schemeClr>
              </a:solidFill>
              <a:latin typeface="Tw Cen MT" panose="020B0602020104020603" pitchFamily="34" charset="0"/>
            </a:endParaRPr>
          </a:p>
          <a:p>
            <a:endParaRPr lang="en-US" sz="3200" b="1" dirty="0">
              <a:solidFill>
                <a:schemeClr val="tx1">
                  <a:lumMod val="85000"/>
                </a:schemeClr>
              </a:solidFill>
              <a:latin typeface="Tw Cen MT" panose="020B0602020104020603" pitchFamily="34" charset="0"/>
            </a:endParaRPr>
          </a:p>
          <a:p>
            <a:endParaRPr lang="en-US" sz="3200" b="1" dirty="0">
              <a:solidFill>
                <a:schemeClr val="tx1">
                  <a:lumMod val="85000"/>
                </a:schemeClr>
              </a:solidFill>
              <a:latin typeface="Tw Cen MT" panose="020B0602020104020603" pitchFamily="34" charset="0"/>
            </a:endParaRPr>
          </a:p>
          <a:p>
            <a:pPr algn="ctr"/>
            <a:r>
              <a:rPr lang="en-US" sz="3200" b="1" dirty="0">
                <a:solidFill>
                  <a:schemeClr val="tx1">
                    <a:lumMod val="85000"/>
                  </a:schemeClr>
                </a:solidFill>
                <a:latin typeface="Tw Cen MT" panose="020B0602020104020603" pitchFamily="34" charset="0"/>
              </a:rPr>
              <a:t>Faculty mentoring program</a:t>
            </a:r>
            <a:endParaRPr lang="en-US" sz="3600" b="1" dirty="0">
              <a:solidFill>
                <a:schemeClr val="tx1">
                  <a:lumMod val="85000"/>
                </a:schemeClr>
              </a:solidFill>
              <a:latin typeface="Tw Cen MT" panose="020B0602020104020603" pitchFamily="34" charset="0"/>
            </a:endParaRPr>
          </a:p>
        </p:txBody>
      </p:sp>
      <p:pic>
        <p:nvPicPr>
          <p:cNvPr id="12" name="Picture 11">
            <a:extLst>
              <a:ext uri="{FF2B5EF4-FFF2-40B4-BE49-F238E27FC236}">
                <a16:creationId xmlns:a16="http://schemas.microsoft.com/office/drawing/2014/main" id="{00293E65-88A0-44B7-B372-726BE7F62C3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0970" b="76788" l="3922" r="36353">
                        <a14:foregroundMark x1="7843" y1="40970" x2="13843" y2="42697"/>
                        <a14:foregroundMark x1="13843" y1="42697" x2="13843" y2="42697"/>
                        <a14:foregroundMark x1="34824" y1="64212" x2="36353" y2="63667"/>
                        <a14:foregroundMark x1="21020" y1="75515" x2="25059" y2="75515"/>
                        <a14:foregroundMark x1="22784" y1="76788" x2="22784" y2="76788"/>
                        <a14:foregroundMark x1="21137" y1="75788" x2="22941" y2="76788"/>
                      </a14:backgroundRemoval>
                    </a14:imgEffect>
                  </a14:imgLayer>
                </a14:imgProps>
              </a:ext>
            </a:extLst>
          </a:blip>
          <a:srcRect t="38316" r="60777" b="19579"/>
          <a:stretch/>
        </p:blipFill>
        <p:spPr>
          <a:xfrm>
            <a:off x="9137526" y="-124508"/>
            <a:ext cx="3201085" cy="4446967"/>
          </a:xfrm>
          <a:prstGeom prst="rect">
            <a:avLst/>
          </a:prstGeom>
        </p:spPr>
      </p:pic>
      <p:pic>
        <p:nvPicPr>
          <p:cNvPr id="1026" name="Picture 2" descr="3da367d9-effe-4316-834f-77ce4862d0be@namprd03">
            <a:extLst>
              <a:ext uri="{FF2B5EF4-FFF2-40B4-BE49-F238E27FC236}">
                <a16:creationId xmlns:a16="http://schemas.microsoft.com/office/drawing/2014/main" id="{38A21EC9-F68E-4836-9681-0E52847E4B7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817"/>
          <a:stretch/>
        </p:blipFill>
        <p:spPr bwMode="auto">
          <a:xfrm>
            <a:off x="6302473" y="1171404"/>
            <a:ext cx="2605724" cy="568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035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596904035"/>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Permanent Funding Requests</a:t>
                      </a:r>
                    </a:p>
                  </a:txBody>
                  <a:tcPr/>
                </a:tc>
                <a:extLst>
                  <a:ext uri="{0D108BD9-81ED-4DB2-BD59-A6C34878D82A}">
                    <a16:rowId xmlns:a16="http://schemas.microsoft.com/office/drawing/2014/main" val="2586741754"/>
                  </a:ext>
                </a:extLst>
              </a:tr>
            </a:tbl>
          </a:graphicData>
        </a:graphic>
      </p:graphicFrame>
      <p:sp>
        <p:nvSpPr>
          <p:cNvPr id="17" name="Rectangle 16">
            <a:extLst>
              <a:ext uri="{FF2B5EF4-FFF2-40B4-BE49-F238E27FC236}">
                <a16:creationId xmlns:a16="http://schemas.microsoft.com/office/drawing/2014/main" id="{C2EFAAA1-F468-450B-9309-5FD258D591A1}"/>
              </a:ext>
            </a:extLst>
          </p:cNvPr>
          <p:cNvSpPr/>
          <p:nvPr/>
        </p:nvSpPr>
        <p:spPr>
          <a:xfrm>
            <a:off x="-1071391"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A19D76DE-AE44-4657-9282-228DB226BACF}"/>
              </a:ext>
            </a:extLst>
          </p:cNvPr>
          <p:cNvGraphicFramePr>
            <a:graphicFrameLocks noGrp="1"/>
          </p:cNvGraphicFramePr>
          <p:nvPr>
            <p:extLst>
              <p:ext uri="{D42A27DB-BD31-4B8C-83A1-F6EECF244321}">
                <p14:modId xmlns:p14="http://schemas.microsoft.com/office/powerpoint/2010/main" val="2260575815"/>
              </p:ext>
            </p:extLst>
          </p:nvPr>
        </p:nvGraphicFramePr>
        <p:xfrm>
          <a:off x="457203" y="2257846"/>
          <a:ext cx="5660986" cy="2895600"/>
        </p:xfrm>
        <a:graphic>
          <a:graphicData uri="http://schemas.openxmlformats.org/drawingml/2006/table">
            <a:tbl>
              <a:tblPr firstRow="1" bandRow="1">
                <a:tableStyleId>{D27102A9-8310-4765-A935-A1911B00CA55}</a:tableStyleId>
              </a:tblPr>
              <a:tblGrid>
                <a:gridCol w="5660986">
                  <a:extLst>
                    <a:ext uri="{9D8B030D-6E8A-4147-A177-3AD203B41FA5}">
                      <a16:colId xmlns:a16="http://schemas.microsoft.com/office/drawing/2014/main" val="2018372189"/>
                    </a:ext>
                  </a:extLst>
                </a:gridCol>
              </a:tblGrid>
              <a:tr h="0">
                <a:tc>
                  <a:txBody>
                    <a:bodyPr/>
                    <a:lstStyle/>
                    <a:p>
                      <a:pPr algn="ctr"/>
                      <a:r>
                        <a:rPr lang="en-US" sz="4400" b="0" dirty="0">
                          <a:solidFill>
                            <a:schemeClr val="tx1">
                              <a:lumMod val="85000"/>
                            </a:schemeClr>
                          </a:solidFill>
                          <a:latin typeface="Tw Cen MT" panose="020B0602020104020603" pitchFamily="34" charset="0"/>
                        </a:rPr>
                        <a:t>Civil Service Exempt position</a:t>
                      </a:r>
                    </a:p>
                    <a:p>
                      <a:pPr algn="ctr"/>
                      <a:r>
                        <a:rPr lang="en-US" sz="3200" b="0" dirty="0">
                          <a:solidFill>
                            <a:schemeClr val="tx1">
                              <a:lumMod val="85000"/>
                            </a:schemeClr>
                          </a:solidFill>
                          <a:latin typeface="Tw Cen MT" panose="020B0602020104020603" pitchFamily="34" charset="0"/>
                        </a:rPr>
                        <a:t>BSN Clinical Lab Coordinator to assist with increased use of the simulation lab</a:t>
                      </a:r>
                    </a:p>
                  </a:txBody>
                  <a:tcPr/>
                </a:tc>
                <a:extLst>
                  <a:ext uri="{0D108BD9-81ED-4DB2-BD59-A6C34878D82A}">
                    <a16:rowId xmlns:a16="http://schemas.microsoft.com/office/drawing/2014/main" val="2586741754"/>
                  </a:ext>
                </a:extLst>
              </a:tr>
            </a:tbl>
          </a:graphicData>
        </a:graphic>
      </p:graphicFrame>
      <p:pic>
        <p:nvPicPr>
          <p:cNvPr id="4" name="Picture 3" descr="Two people standing in a room&#10;&#10;Description generated with high confidence">
            <a:extLst>
              <a:ext uri="{FF2B5EF4-FFF2-40B4-BE49-F238E27FC236}">
                <a16:creationId xmlns:a16="http://schemas.microsoft.com/office/drawing/2014/main" id="{C4150DBF-93A8-40D9-9497-8404817D010C}"/>
              </a:ext>
            </a:extLst>
          </p:cNvPr>
          <p:cNvPicPr>
            <a:picLocks noChangeAspect="1"/>
          </p:cNvPicPr>
          <p:nvPr/>
        </p:nvPicPr>
        <p:blipFill rotWithShape="1">
          <a:blip r:embed="rId4"/>
          <a:srcRect l="15546" t="13477" r="22854"/>
          <a:stretch/>
        </p:blipFill>
        <p:spPr>
          <a:xfrm>
            <a:off x="6118189" y="1162892"/>
            <a:ext cx="6073811" cy="5695108"/>
          </a:xfrm>
          <a:prstGeom prst="rect">
            <a:avLst/>
          </a:prstGeom>
        </p:spPr>
      </p:pic>
    </p:spTree>
    <p:extLst>
      <p:ext uri="{BB962C8B-B14F-4D97-AF65-F5344CB8AC3E}">
        <p14:creationId xmlns:p14="http://schemas.microsoft.com/office/powerpoint/2010/main" val="358381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971843842"/>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Strategic Budget Carryover</a:t>
                      </a:r>
                    </a:p>
                  </a:txBody>
                  <a:tcPr/>
                </a:tc>
                <a:extLst>
                  <a:ext uri="{0D108BD9-81ED-4DB2-BD59-A6C34878D82A}">
                    <a16:rowId xmlns:a16="http://schemas.microsoft.com/office/drawing/2014/main" val="2586741754"/>
                  </a:ext>
                </a:extLst>
              </a:tr>
            </a:tbl>
          </a:graphicData>
        </a:graphic>
      </p:graphicFrame>
      <p:sp>
        <p:nvSpPr>
          <p:cNvPr id="17" name="Rectangle 16">
            <a:extLst>
              <a:ext uri="{FF2B5EF4-FFF2-40B4-BE49-F238E27FC236}">
                <a16:creationId xmlns:a16="http://schemas.microsoft.com/office/drawing/2014/main" id="{C2EFAAA1-F468-450B-9309-5FD258D591A1}"/>
              </a:ext>
            </a:extLst>
          </p:cNvPr>
          <p:cNvSpPr/>
          <p:nvPr/>
        </p:nvSpPr>
        <p:spPr>
          <a:xfrm>
            <a:off x="3798983"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A19D76DE-AE44-4657-9282-228DB226BACF}"/>
              </a:ext>
            </a:extLst>
          </p:cNvPr>
          <p:cNvGraphicFramePr>
            <a:graphicFrameLocks noGrp="1"/>
          </p:cNvGraphicFramePr>
          <p:nvPr>
            <p:extLst>
              <p:ext uri="{D42A27DB-BD31-4B8C-83A1-F6EECF244321}">
                <p14:modId xmlns:p14="http://schemas.microsoft.com/office/powerpoint/2010/main" val="1853738650"/>
              </p:ext>
            </p:extLst>
          </p:nvPr>
        </p:nvGraphicFramePr>
        <p:xfrm>
          <a:off x="457200" y="1218959"/>
          <a:ext cx="11734794" cy="5582972"/>
        </p:xfrm>
        <a:graphic>
          <a:graphicData uri="http://schemas.openxmlformats.org/drawingml/2006/table">
            <a:tbl>
              <a:tblPr firstRow="1" bandRow="1">
                <a:tableStyleId>{D27102A9-8310-4765-A935-A1911B00CA55}</a:tableStyleId>
              </a:tblPr>
              <a:tblGrid>
                <a:gridCol w="5867397">
                  <a:extLst>
                    <a:ext uri="{9D8B030D-6E8A-4147-A177-3AD203B41FA5}">
                      <a16:colId xmlns:a16="http://schemas.microsoft.com/office/drawing/2014/main" val="2018372189"/>
                    </a:ext>
                  </a:extLst>
                </a:gridCol>
                <a:gridCol w="5867397">
                  <a:extLst>
                    <a:ext uri="{9D8B030D-6E8A-4147-A177-3AD203B41FA5}">
                      <a16:colId xmlns:a16="http://schemas.microsoft.com/office/drawing/2014/main" val="1318973033"/>
                    </a:ext>
                  </a:extLst>
                </a:gridCol>
              </a:tblGrid>
              <a:tr h="1395743">
                <a:tc>
                  <a:txBody>
                    <a:bodyPr/>
                    <a:lstStyle/>
                    <a:p>
                      <a:pPr algn="ctr"/>
                      <a:r>
                        <a:rPr lang="en-US" sz="2800" b="0" dirty="0">
                          <a:solidFill>
                            <a:schemeClr val="tx1">
                              <a:lumMod val="85000"/>
                            </a:schemeClr>
                          </a:solidFill>
                          <a:latin typeface="Tw Cen MT" panose="020B0602020104020603" pitchFamily="34" charset="0"/>
                        </a:rPr>
                        <a:t>Summer 2019 expenses paid in FY20</a:t>
                      </a:r>
                    </a:p>
                    <a:p>
                      <a:pPr algn="ctr"/>
                      <a:r>
                        <a:rPr lang="en-US" sz="2800" b="1" dirty="0">
                          <a:solidFill>
                            <a:schemeClr val="tx1">
                              <a:lumMod val="85000"/>
                            </a:schemeClr>
                          </a:solidFill>
                          <a:latin typeface="Tw Cen MT" panose="020B0602020104020603" pitchFamily="34" charset="0"/>
                        </a:rPr>
                        <a:t>$155,386</a:t>
                      </a:r>
                    </a:p>
                  </a:txBody>
                  <a:tcPr anchor="ctr"/>
                </a:tc>
                <a:tc>
                  <a:txBody>
                    <a:bodyPr/>
                    <a:lstStyle/>
                    <a:p>
                      <a:pPr algn="ctr"/>
                      <a:r>
                        <a:rPr lang="en-US" sz="2800" b="0" dirty="0">
                          <a:solidFill>
                            <a:schemeClr val="tx1">
                              <a:lumMod val="85000"/>
                            </a:schemeClr>
                          </a:solidFill>
                          <a:latin typeface="Tw Cen MT" panose="020B0602020104020603" pitchFamily="34" charset="0"/>
                        </a:rPr>
                        <a:t>Updated computer equipment</a:t>
                      </a:r>
                    </a:p>
                    <a:p>
                      <a:pPr algn="ctr"/>
                      <a:r>
                        <a:rPr lang="en-US" sz="2800" b="1" dirty="0">
                          <a:solidFill>
                            <a:schemeClr val="tx1">
                              <a:lumMod val="85000"/>
                            </a:schemeClr>
                          </a:solidFill>
                          <a:latin typeface="Tw Cen MT" panose="020B0602020104020603" pitchFamily="34" charset="0"/>
                        </a:rPr>
                        <a:t>$57,255</a:t>
                      </a:r>
                    </a:p>
                  </a:txBody>
                  <a:tcPr anchor="ctr"/>
                </a:tc>
                <a:extLst>
                  <a:ext uri="{0D108BD9-81ED-4DB2-BD59-A6C34878D82A}">
                    <a16:rowId xmlns:a16="http://schemas.microsoft.com/office/drawing/2014/main" val="2586741754"/>
                  </a:ext>
                </a:extLst>
              </a:tr>
              <a:tr h="1395743">
                <a:tc>
                  <a:txBody>
                    <a:bodyPr/>
                    <a:lstStyle/>
                    <a:p>
                      <a:pPr algn="ctr"/>
                      <a:r>
                        <a:rPr lang="en-US" sz="2800" b="0" dirty="0">
                          <a:solidFill>
                            <a:schemeClr val="tx1">
                              <a:lumMod val="85000"/>
                            </a:schemeClr>
                          </a:solidFill>
                          <a:latin typeface="Tw Cen MT" panose="020B0602020104020603" pitchFamily="34" charset="0"/>
                        </a:rPr>
                        <a:t>Carpet replacement</a:t>
                      </a:r>
                    </a:p>
                    <a:p>
                      <a:pPr algn="ctr"/>
                      <a:r>
                        <a:rPr lang="en-US" sz="2800" b="1" dirty="0">
                          <a:solidFill>
                            <a:schemeClr val="tx1">
                              <a:lumMod val="85000"/>
                            </a:schemeClr>
                          </a:solidFill>
                          <a:latin typeface="Tw Cen MT" panose="020B0602020104020603" pitchFamily="34" charset="0"/>
                        </a:rPr>
                        <a:t>$31,990</a:t>
                      </a:r>
                    </a:p>
                  </a:txBody>
                  <a:tcPr anchor="ctr">
                    <a:lnB w="12700" cap="flat" cmpd="sng" algn="ctr">
                      <a:solidFill>
                        <a:schemeClr val="accent4"/>
                      </a:solidFill>
                      <a:prstDash val="solid"/>
                      <a:round/>
                      <a:headEnd type="none" w="med" len="med"/>
                      <a:tailEnd type="none" w="med" len="med"/>
                    </a:lnB>
                    <a:noFill/>
                  </a:tcPr>
                </a:tc>
                <a:tc>
                  <a:txBody>
                    <a:bodyPr/>
                    <a:lstStyle/>
                    <a:p>
                      <a:pPr algn="ctr"/>
                      <a:r>
                        <a:rPr lang="en-US" sz="2800" b="0" dirty="0">
                          <a:solidFill>
                            <a:schemeClr val="tx1">
                              <a:lumMod val="85000"/>
                            </a:schemeClr>
                          </a:solidFill>
                          <a:latin typeface="Tw Cen MT" panose="020B0602020104020603" pitchFamily="34" charset="0"/>
                        </a:rPr>
                        <a:t>100</a:t>
                      </a:r>
                      <a:r>
                        <a:rPr lang="en-US" sz="2800" b="0" baseline="30000" dirty="0">
                          <a:solidFill>
                            <a:schemeClr val="tx1">
                              <a:lumMod val="85000"/>
                            </a:schemeClr>
                          </a:solidFill>
                          <a:latin typeface="Tw Cen MT" panose="020B0602020104020603" pitchFamily="34" charset="0"/>
                        </a:rPr>
                        <a:t>th</a:t>
                      </a:r>
                      <a:r>
                        <a:rPr lang="en-US" sz="2800" b="0" dirty="0">
                          <a:solidFill>
                            <a:schemeClr val="tx1">
                              <a:lumMod val="85000"/>
                            </a:schemeClr>
                          </a:solidFill>
                          <a:latin typeface="Tw Cen MT" panose="020B0602020104020603" pitchFamily="34" charset="0"/>
                        </a:rPr>
                        <a:t> Anniversary DVDs</a:t>
                      </a:r>
                    </a:p>
                    <a:p>
                      <a:pPr algn="ctr"/>
                      <a:r>
                        <a:rPr lang="en-US" sz="2800" b="1" dirty="0">
                          <a:solidFill>
                            <a:schemeClr val="tx1">
                              <a:lumMod val="85000"/>
                            </a:schemeClr>
                          </a:solidFill>
                          <a:latin typeface="Tw Cen MT" panose="020B0602020104020603" pitchFamily="34" charset="0"/>
                        </a:rPr>
                        <a:t>$5,000</a:t>
                      </a:r>
                      <a:endParaRPr lang="en-US" sz="4000" b="1" dirty="0">
                        <a:solidFill>
                          <a:schemeClr val="tx1">
                            <a:lumMod val="85000"/>
                          </a:schemeClr>
                        </a:solidFill>
                        <a:latin typeface="Tw Cen MT" panose="020B0602020104020603" pitchFamily="34" charset="0"/>
                      </a:endParaRPr>
                    </a:p>
                  </a:txBody>
                  <a:tcPr anchor="ctr">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6009384"/>
                  </a:ext>
                </a:extLst>
              </a:tr>
              <a:tr h="1395743">
                <a:tc>
                  <a:txBody>
                    <a:bodyPr/>
                    <a:lstStyle/>
                    <a:p>
                      <a:pPr algn="ctr"/>
                      <a:r>
                        <a:rPr lang="en-US" sz="2800" b="0" dirty="0">
                          <a:solidFill>
                            <a:schemeClr val="tx1">
                              <a:lumMod val="85000"/>
                            </a:schemeClr>
                          </a:solidFill>
                          <a:latin typeface="Tw Cen MT" panose="020B0602020104020603" pitchFamily="34" charset="0"/>
                        </a:rPr>
                        <a:t>Remodel of storage area to create office space</a:t>
                      </a:r>
                    </a:p>
                    <a:p>
                      <a:pPr algn="ctr"/>
                      <a:r>
                        <a:rPr lang="en-US" sz="2800" b="1" dirty="0">
                          <a:solidFill>
                            <a:schemeClr val="tx1">
                              <a:lumMod val="85000"/>
                            </a:schemeClr>
                          </a:solidFill>
                          <a:latin typeface="Tw Cen MT" panose="020B0602020104020603" pitchFamily="34" charset="0"/>
                        </a:rPr>
                        <a:t>$66,869</a:t>
                      </a:r>
                    </a:p>
                  </a:txBody>
                  <a:tcPr anchor="ct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algn="ctr"/>
                      <a:r>
                        <a:rPr lang="en-US" sz="2800" b="0" dirty="0">
                          <a:solidFill>
                            <a:schemeClr val="tx1">
                              <a:lumMod val="85000"/>
                            </a:schemeClr>
                          </a:solidFill>
                          <a:latin typeface="Tw Cen MT" panose="020B0602020104020603" pitchFamily="34" charset="0"/>
                        </a:rPr>
                        <a:t>Promotional items for scholarship banquet and other donor events</a:t>
                      </a:r>
                    </a:p>
                    <a:p>
                      <a:pPr algn="ctr"/>
                      <a:r>
                        <a:rPr lang="en-US" sz="2800" b="1" dirty="0">
                          <a:solidFill>
                            <a:schemeClr val="tx1">
                              <a:lumMod val="85000"/>
                            </a:schemeClr>
                          </a:solidFill>
                          <a:latin typeface="Tw Cen MT" panose="020B0602020104020603" pitchFamily="34" charset="0"/>
                        </a:rPr>
                        <a:t>$6,944</a:t>
                      </a:r>
                    </a:p>
                  </a:txBody>
                  <a:tcPr anchor="ct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008125588"/>
                  </a:ext>
                </a:extLst>
              </a:tr>
              <a:tr h="1395743">
                <a:tc>
                  <a:txBody>
                    <a:bodyPr/>
                    <a:lstStyle/>
                    <a:p>
                      <a:pPr algn="ctr"/>
                      <a:r>
                        <a:rPr lang="en-US" sz="2800" b="0" dirty="0">
                          <a:solidFill>
                            <a:schemeClr val="tx1">
                              <a:lumMod val="85000"/>
                            </a:schemeClr>
                          </a:solidFill>
                          <a:latin typeface="Tw Cen MT" panose="020B0602020104020603" pitchFamily="34" charset="0"/>
                        </a:rPr>
                        <a:t>Endowed Professor </a:t>
                      </a:r>
                    </a:p>
                    <a:p>
                      <a:pPr algn="ctr"/>
                      <a:r>
                        <a:rPr lang="en-US" sz="2800" b="0" dirty="0">
                          <a:solidFill>
                            <a:schemeClr val="tx1">
                              <a:lumMod val="85000"/>
                            </a:schemeClr>
                          </a:solidFill>
                          <a:latin typeface="Tw Cen MT" panose="020B0602020104020603" pitchFamily="34" charset="0"/>
                        </a:rPr>
                        <a:t>startup package</a:t>
                      </a:r>
                    </a:p>
                    <a:p>
                      <a:pPr algn="ctr"/>
                      <a:r>
                        <a:rPr lang="en-US" sz="2800" b="1" dirty="0">
                          <a:solidFill>
                            <a:schemeClr val="tx1">
                              <a:lumMod val="85000"/>
                            </a:schemeClr>
                          </a:solidFill>
                          <a:latin typeface="Tw Cen MT" panose="020B0602020104020603" pitchFamily="34" charset="0"/>
                        </a:rPr>
                        <a:t>$15,000</a:t>
                      </a:r>
                    </a:p>
                  </a:txBody>
                  <a:tcPr anchor="ctr">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a:txBody>
                    <a:bodyPr/>
                    <a:lstStyle/>
                    <a:p>
                      <a:pPr algn="ctr"/>
                      <a:r>
                        <a:rPr lang="en-US" sz="2800" b="0" dirty="0">
                          <a:solidFill>
                            <a:schemeClr val="tx1">
                              <a:lumMod val="85000"/>
                            </a:schemeClr>
                          </a:solidFill>
                          <a:latin typeface="Tw Cen MT" panose="020B0602020104020603" pitchFamily="34" charset="0"/>
                        </a:rPr>
                        <a:t>National speaker for </a:t>
                      </a:r>
                    </a:p>
                    <a:p>
                      <a:pPr algn="ctr"/>
                      <a:r>
                        <a:rPr lang="en-US" sz="2800" b="0" dirty="0">
                          <a:solidFill>
                            <a:schemeClr val="tx1">
                              <a:lumMod val="85000"/>
                            </a:schemeClr>
                          </a:solidFill>
                          <a:latin typeface="Tw Cen MT" panose="020B0602020104020603" pitchFamily="34" charset="0"/>
                        </a:rPr>
                        <a:t>diversity and inclusion</a:t>
                      </a:r>
                    </a:p>
                    <a:p>
                      <a:pPr algn="ctr"/>
                      <a:r>
                        <a:rPr lang="en-US" sz="2800" b="1" dirty="0">
                          <a:solidFill>
                            <a:schemeClr val="tx1">
                              <a:lumMod val="85000"/>
                            </a:schemeClr>
                          </a:solidFill>
                          <a:latin typeface="Tw Cen MT" panose="020B0602020104020603" pitchFamily="34" charset="0"/>
                        </a:rPr>
                        <a:t>$10,000</a:t>
                      </a:r>
                      <a:endParaRPr lang="en-US" sz="4000" b="1" dirty="0">
                        <a:solidFill>
                          <a:schemeClr val="tx1">
                            <a:lumMod val="85000"/>
                          </a:schemeClr>
                        </a:solidFill>
                        <a:latin typeface="Tw Cen MT" panose="020B0602020104020603" pitchFamily="34" charset="0"/>
                      </a:endParaRPr>
                    </a:p>
                  </a:txBody>
                  <a:tcPr anchor="ctr">
                    <a:lnL>
                      <a:noFill/>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836221"/>
                  </a:ext>
                </a:extLst>
              </a:tr>
            </a:tbl>
          </a:graphicData>
        </a:graphic>
      </p:graphicFrame>
    </p:spTree>
    <p:extLst>
      <p:ext uri="{BB962C8B-B14F-4D97-AF65-F5344CB8AC3E}">
        <p14:creationId xmlns:p14="http://schemas.microsoft.com/office/powerpoint/2010/main" val="3742183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3448725850"/>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Provost Enhancement Requests</a:t>
                      </a:r>
                    </a:p>
                  </a:txBody>
                  <a:tcPr/>
                </a:tc>
                <a:extLst>
                  <a:ext uri="{0D108BD9-81ED-4DB2-BD59-A6C34878D82A}">
                    <a16:rowId xmlns:a16="http://schemas.microsoft.com/office/drawing/2014/main" val="2586741754"/>
                  </a:ext>
                </a:extLst>
              </a:tr>
            </a:tbl>
          </a:graphicData>
        </a:graphic>
      </p:graphicFrame>
      <p:sp>
        <p:nvSpPr>
          <p:cNvPr id="17" name="Rectangle 16">
            <a:extLst>
              <a:ext uri="{FF2B5EF4-FFF2-40B4-BE49-F238E27FC236}">
                <a16:creationId xmlns:a16="http://schemas.microsoft.com/office/drawing/2014/main" id="{C2EFAAA1-F468-450B-9309-5FD258D591A1}"/>
              </a:ext>
            </a:extLst>
          </p:cNvPr>
          <p:cNvSpPr/>
          <p:nvPr/>
        </p:nvSpPr>
        <p:spPr>
          <a:xfrm>
            <a:off x="3798983"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7">
            <a:extLst>
              <a:ext uri="{FF2B5EF4-FFF2-40B4-BE49-F238E27FC236}">
                <a16:creationId xmlns:a16="http://schemas.microsoft.com/office/drawing/2014/main" id="{9AD48E97-A2C9-465D-A75B-35A774B9D5D2}"/>
              </a:ext>
            </a:extLst>
          </p:cNvPr>
          <p:cNvGraphicFramePr>
            <a:graphicFrameLocks noGrp="1"/>
          </p:cNvGraphicFramePr>
          <p:nvPr>
            <p:extLst>
              <p:ext uri="{D42A27DB-BD31-4B8C-83A1-F6EECF244321}">
                <p14:modId xmlns:p14="http://schemas.microsoft.com/office/powerpoint/2010/main" val="2672012809"/>
              </p:ext>
            </p:extLst>
          </p:nvPr>
        </p:nvGraphicFramePr>
        <p:xfrm>
          <a:off x="457200" y="1218959"/>
          <a:ext cx="11734794" cy="5582972"/>
        </p:xfrm>
        <a:graphic>
          <a:graphicData uri="http://schemas.openxmlformats.org/drawingml/2006/table">
            <a:tbl>
              <a:tblPr firstRow="1" bandRow="1">
                <a:tableStyleId>{D27102A9-8310-4765-A935-A1911B00CA55}</a:tableStyleId>
              </a:tblPr>
              <a:tblGrid>
                <a:gridCol w="5867397">
                  <a:extLst>
                    <a:ext uri="{9D8B030D-6E8A-4147-A177-3AD203B41FA5}">
                      <a16:colId xmlns:a16="http://schemas.microsoft.com/office/drawing/2014/main" val="2018372189"/>
                    </a:ext>
                  </a:extLst>
                </a:gridCol>
                <a:gridCol w="5867397">
                  <a:extLst>
                    <a:ext uri="{9D8B030D-6E8A-4147-A177-3AD203B41FA5}">
                      <a16:colId xmlns:a16="http://schemas.microsoft.com/office/drawing/2014/main" val="1318973033"/>
                    </a:ext>
                  </a:extLst>
                </a:gridCol>
              </a:tblGrid>
              <a:tr h="1395743">
                <a:tc>
                  <a:txBody>
                    <a:bodyPr/>
                    <a:lstStyle/>
                    <a:p>
                      <a:pPr algn="ctr"/>
                      <a:r>
                        <a:rPr lang="en-US" sz="2800" b="0" dirty="0">
                          <a:solidFill>
                            <a:schemeClr val="tx1">
                              <a:lumMod val="85000"/>
                            </a:schemeClr>
                          </a:solidFill>
                          <a:latin typeface="Tw Cen MT" panose="020B0602020104020603" pitchFamily="34" charset="0"/>
                        </a:rPr>
                        <a:t>New Nursing Building Consultant</a:t>
                      </a:r>
                    </a:p>
                    <a:p>
                      <a:pPr algn="ctr"/>
                      <a:r>
                        <a:rPr lang="en-US" sz="2800" b="1" dirty="0">
                          <a:solidFill>
                            <a:schemeClr val="tx1">
                              <a:lumMod val="85000"/>
                            </a:schemeClr>
                          </a:solidFill>
                          <a:latin typeface="Tw Cen MT" panose="020B0602020104020603" pitchFamily="34" charset="0"/>
                        </a:rPr>
                        <a:t>$15,000</a:t>
                      </a:r>
                    </a:p>
                  </a:txBody>
                  <a:tcPr anchor="ctr"/>
                </a:tc>
                <a:tc>
                  <a:txBody>
                    <a:bodyPr/>
                    <a:lstStyle/>
                    <a:p>
                      <a:pPr algn="ctr"/>
                      <a:r>
                        <a:rPr lang="en-US" sz="2800" b="0" dirty="0">
                          <a:solidFill>
                            <a:schemeClr val="tx1">
                              <a:lumMod val="85000"/>
                            </a:schemeClr>
                          </a:solidFill>
                          <a:latin typeface="Tw Cen MT" panose="020B0602020104020603" pitchFamily="34" charset="0"/>
                        </a:rPr>
                        <a:t>Market Saturation in Targeted </a:t>
                      </a:r>
                    </a:p>
                    <a:p>
                      <a:pPr algn="ctr"/>
                      <a:r>
                        <a:rPr lang="en-US" sz="2800" b="0" dirty="0">
                          <a:solidFill>
                            <a:schemeClr val="tx1">
                              <a:lumMod val="85000"/>
                            </a:schemeClr>
                          </a:solidFill>
                          <a:latin typeface="Tw Cen MT" panose="020B0602020104020603" pitchFamily="34" charset="0"/>
                        </a:rPr>
                        <a:t>“Feeder” Geographic Areas</a:t>
                      </a:r>
                    </a:p>
                    <a:p>
                      <a:pPr algn="ctr"/>
                      <a:r>
                        <a:rPr lang="en-US" sz="2800" b="1" dirty="0">
                          <a:solidFill>
                            <a:schemeClr val="tx1">
                              <a:lumMod val="85000"/>
                            </a:schemeClr>
                          </a:solidFill>
                          <a:latin typeface="Tw Cen MT" panose="020B0602020104020603" pitchFamily="34" charset="0"/>
                        </a:rPr>
                        <a:t>$20,000</a:t>
                      </a:r>
                    </a:p>
                  </a:txBody>
                  <a:tcPr anchor="ctr"/>
                </a:tc>
                <a:extLst>
                  <a:ext uri="{0D108BD9-81ED-4DB2-BD59-A6C34878D82A}">
                    <a16:rowId xmlns:a16="http://schemas.microsoft.com/office/drawing/2014/main" val="2586741754"/>
                  </a:ext>
                </a:extLst>
              </a:tr>
              <a:tr h="1395743">
                <a:tc>
                  <a:txBody>
                    <a:bodyPr/>
                    <a:lstStyle/>
                    <a:p>
                      <a:pPr algn="ctr"/>
                      <a:r>
                        <a:rPr lang="en-US" sz="2800" b="0" dirty="0">
                          <a:solidFill>
                            <a:schemeClr val="tx1">
                              <a:lumMod val="85000"/>
                            </a:schemeClr>
                          </a:solidFill>
                          <a:latin typeface="Tw Cen MT" panose="020B0602020104020603" pitchFamily="34" charset="0"/>
                        </a:rPr>
                        <a:t>Digital Recruitment Funds: </a:t>
                      </a:r>
                    </a:p>
                    <a:p>
                      <a:pPr algn="ctr"/>
                      <a:r>
                        <a:rPr lang="en-US" sz="2800" b="0" dirty="0">
                          <a:solidFill>
                            <a:schemeClr val="tx1">
                              <a:lumMod val="85000"/>
                            </a:schemeClr>
                          </a:solidFill>
                          <a:latin typeface="Tw Cen MT" panose="020B0602020104020603" pitchFamily="34" charset="0"/>
                        </a:rPr>
                        <a:t>Under-Enrolled Sequences</a:t>
                      </a:r>
                    </a:p>
                    <a:p>
                      <a:pPr algn="ctr"/>
                      <a:r>
                        <a:rPr lang="en-US" sz="2800" b="1" dirty="0">
                          <a:solidFill>
                            <a:schemeClr val="tx1">
                              <a:lumMod val="85000"/>
                            </a:schemeClr>
                          </a:solidFill>
                          <a:latin typeface="Tw Cen MT" panose="020B0602020104020603" pitchFamily="34" charset="0"/>
                        </a:rPr>
                        <a:t>$31,884</a:t>
                      </a:r>
                    </a:p>
                  </a:txBody>
                  <a:tcPr anchor="ctr">
                    <a:lnB w="12700" cap="flat" cmpd="sng" algn="ctr">
                      <a:solidFill>
                        <a:schemeClr val="accent4"/>
                      </a:solidFill>
                      <a:prstDash val="solid"/>
                      <a:round/>
                      <a:headEnd type="none" w="med" len="med"/>
                      <a:tailEnd type="none" w="med" len="med"/>
                    </a:lnB>
                    <a:noFill/>
                  </a:tcPr>
                </a:tc>
                <a:tc>
                  <a:txBody>
                    <a:bodyPr/>
                    <a:lstStyle/>
                    <a:p>
                      <a:pPr algn="ctr"/>
                      <a:r>
                        <a:rPr lang="en-US" sz="2800" b="0" dirty="0">
                          <a:solidFill>
                            <a:schemeClr val="tx1">
                              <a:lumMod val="85000"/>
                            </a:schemeClr>
                          </a:solidFill>
                          <a:latin typeface="Tw Cen MT" panose="020B0602020104020603" pitchFamily="34" charset="0"/>
                        </a:rPr>
                        <a:t>New Market Development</a:t>
                      </a:r>
                    </a:p>
                    <a:p>
                      <a:pPr algn="ctr"/>
                      <a:r>
                        <a:rPr lang="en-US" sz="2800" b="0" dirty="0">
                          <a:solidFill>
                            <a:schemeClr val="tx1">
                              <a:lumMod val="85000"/>
                            </a:schemeClr>
                          </a:solidFill>
                          <a:latin typeface="Tw Cen MT" panose="020B0602020104020603" pitchFamily="34" charset="0"/>
                        </a:rPr>
                        <a:t>Chicago Suburbs</a:t>
                      </a:r>
                    </a:p>
                    <a:p>
                      <a:pPr algn="ctr"/>
                      <a:r>
                        <a:rPr lang="en-US" sz="2800" b="1" dirty="0">
                          <a:solidFill>
                            <a:schemeClr val="tx1">
                              <a:lumMod val="85000"/>
                            </a:schemeClr>
                          </a:solidFill>
                          <a:latin typeface="Tw Cen MT" panose="020B0602020104020603" pitchFamily="34" charset="0"/>
                        </a:rPr>
                        <a:t>$15,000</a:t>
                      </a:r>
                    </a:p>
                  </a:txBody>
                  <a:tcPr anchor="ctr">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6009384"/>
                  </a:ext>
                </a:extLst>
              </a:tr>
              <a:tr h="1395743">
                <a:tc>
                  <a:txBody>
                    <a:bodyPr/>
                    <a:lstStyle/>
                    <a:p>
                      <a:pPr algn="ctr"/>
                      <a:r>
                        <a:rPr lang="en-US" sz="2800" b="0" dirty="0">
                          <a:solidFill>
                            <a:schemeClr val="tx1">
                              <a:lumMod val="85000"/>
                            </a:schemeClr>
                          </a:solidFill>
                          <a:latin typeface="Tw Cen MT" panose="020B0602020104020603" pitchFamily="34" charset="0"/>
                        </a:rPr>
                        <a:t>Digital Brand Building</a:t>
                      </a:r>
                    </a:p>
                    <a:p>
                      <a:pPr algn="ctr"/>
                      <a:r>
                        <a:rPr lang="en-US" sz="2800" b="1" dirty="0">
                          <a:solidFill>
                            <a:schemeClr val="tx1">
                              <a:lumMod val="85000"/>
                            </a:schemeClr>
                          </a:solidFill>
                          <a:latin typeface="Tw Cen MT" panose="020B0602020104020603" pitchFamily="34" charset="0"/>
                        </a:rPr>
                        <a:t>$7,000</a:t>
                      </a:r>
                    </a:p>
                  </a:txBody>
                  <a:tcPr anchor="ct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algn="ctr"/>
                      <a:r>
                        <a:rPr lang="en-US" sz="2800" b="0" dirty="0">
                          <a:solidFill>
                            <a:schemeClr val="tx1">
                              <a:lumMod val="85000"/>
                            </a:schemeClr>
                          </a:solidFill>
                          <a:latin typeface="Tw Cen MT" panose="020B0602020104020603" pitchFamily="34" charset="0"/>
                        </a:rPr>
                        <a:t>New Channel Development</a:t>
                      </a:r>
                    </a:p>
                    <a:p>
                      <a:pPr algn="ctr"/>
                      <a:r>
                        <a:rPr lang="en-US" sz="2800" b="0" dirty="0">
                          <a:solidFill>
                            <a:schemeClr val="tx1">
                              <a:lumMod val="85000"/>
                            </a:schemeClr>
                          </a:solidFill>
                          <a:latin typeface="Tw Cen MT" panose="020B0602020104020603" pitchFamily="34" charset="0"/>
                        </a:rPr>
                        <a:t>Social Media Lead Generation</a:t>
                      </a:r>
                    </a:p>
                    <a:p>
                      <a:pPr algn="ctr"/>
                      <a:r>
                        <a:rPr lang="en-US" sz="2800" b="1" dirty="0">
                          <a:solidFill>
                            <a:schemeClr val="tx1">
                              <a:lumMod val="85000"/>
                            </a:schemeClr>
                          </a:solidFill>
                          <a:latin typeface="Tw Cen MT" panose="020B0602020104020603" pitchFamily="34" charset="0"/>
                        </a:rPr>
                        <a:t>$10,000</a:t>
                      </a:r>
                      <a:endParaRPr lang="en-US" sz="4000" b="1" dirty="0">
                        <a:solidFill>
                          <a:schemeClr val="tx1">
                            <a:lumMod val="85000"/>
                          </a:schemeClr>
                        </a:solidFill>
                        <a:latin typeface="Tw Cen MT" panose="020B0602020104020603" pitchFamily="34" charset="0"/>
                      </a:endParaRPr>
                    </a:p>
                  </a:txBody>
                  <a:tcPr anchor="ct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008125588"/>
                  </a:ext>
                </a:extLst>
              </a:tr>
              <a:tr h="1395743">
                <a:tc gridSpan="2">
                  <a:txBody>
                    <a:bodyPr/>
                    <a:lstStyle/>
                    <a:p>
                      <a:pPr algn="ctr"/>
                      <a:r>
                        <a:rPr lang="en-US" sz="2800" b="0" dirty="0">
                          <a:solidFill>
                            <a:schemeClr val="tx1">
                              <a:lumMod val="85000"/>
                            </a:schemeClr>
                          </a:solidFill>
                          <a:latin typeface="Tw Cen MT" panose="020B0602020104020603" pitchFamily="34" charset="0"/>
                        </a:rPr>
                        <a:t>Design Asset Request</a:t>
                      </a:r>
                    </a:p>
                    <a:p>
                      <a:pPr algn="ctr"/>
                      <a:r>
                        <a:rPr lang="en-US" sz="2800" b="1" dirty="0">
                          <a:solidFill>
                            <a:schemeClr val="tx1">
                              <a:lumMod val="85000"/>
                            </a:schemeClr>
                          </a:solidFill>
                          <a:latin typeface="Tw Cen MT" panose="020B0602020104020603" pitchFamily="34" charset="0"/>
                        </a:rPr>
                        <a:t>$1,800</a:t>
                      </a:r>
                    </a:p>
                  </a:txBody>
                  <a:tcPr anchor="ctr">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tc hMerge="1">
                  <a:txBody>
                    <a:bodyPr/>
                    <a:lstStyle/>
                    <a:p>
                      <a:pPr algn="ctr"/>
                      <a:endParaRPr lang="en-US" sz="2800" b="1" dirty="0">
                        <a:solidFill>
                          <a:schemeClr val="tx1">
                            <a:lumMod val="85000"/>
                          </a:schemeClr>
                        </a:solidFill>
                        <a:latin typeface="Tw Cen MT" panose="020B0602020104020603" pitchFamily="34" charset="0"/>
                      </a:endParaRPr>
                    </a:p>
                  </a:txBody>
                  <a:tcPr anchor="ctr">
                    <a:lnL>
                      <a:noFill/>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836221"/>
                  </a:ext>
                </a:extLst>
              </a:tr>
            </a:tbl>
          </a:graphicData>
        </a:graphic>
      </p:graphicFrame>
    </p:spTree>
    <p:extLst>
      <p:ext uri="{BB962C8B-B14F-4D97-AF65-F5344CB8AC3E}">
        <p14:creationId xmlns:p14="http://schemas.microsoft.com/office/powerpoint/2010/main" val="3371557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114435363"/>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Personnel Requests</a:t>
                      </a:r>
                    </a:p>
                  </a:txBody>
                  <a:tcPr/>
                </a:tc>
                <a:extLst>
                  <a:ext uri="{0D108BD9-81ED-4DB2-BD59-A6C34878D82A}">
                    <a16:rowId xmlns:a16="http://schemas.microsoft.com/office/drawing/2014/main" val="2586741754"/>
                  </a:ext>
                </a:extLst>
              </a:tr>
            </a:tbl>
          </a:graphicData>
        </a:graphic>
      </p:graphicFrame>
      <p:sp>
        <p:nvSpPr>
          <p:cNvPr id="5" name="Rectangle 4">
            <a:extLst>
              <a:ext uri="{FF2B5EF4-FFF2-40B4-BE49-F238E27FC236}">
                <a16:creationId xmlns:a16="http://schemas.microsoft.com/office/drawing/2014/main" id="{58F7F2B7-2104-431D-8705-B96FFB084251}"/>
              </a:ext>
            </a:extLst>
          </p:cNvPr>
          <p:cNvSpPr/>
          <p:nvPr/>
        </p:nvSpPr>
        <p:spPr>
          <a:xfrm>
            <a:off x="1165625" y="1162892"/>
            <a:ext cx="10280900" cy="5695108"/>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A19D76DE-AE44-4657-9282-228DB226BACF}"/>
              </a:ext>
            </a:extLst>
          </p:cNvPr>
          <p:cNvGraphicFramePr>
            <a:graphicFrameLocks noGrp="1"/>
          </p:cNvGraphicFramePr>
          <p:nvPr>
            <p:extLst>
              <p:ext uri="{D42A27DB-BD31-4B8C-83A1-F6EECF244321}">
                <p14:modId xmlns:p14="http://schemas.microsoft.com/office/powerpoint/2010/main" val="2829953623"/>
              </p:ext>
            </p:extLst>
          </p:nvPr>
        </p:nvGraphicFramePr>
        <p:xfrm>
          <a:off x="457203" y="3896788"/>
          <a:ext cx="11734797" cy="179832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pPr algn="ctr"/>
                      <a:r>
                        <a:rPr lang="en-US" sz="4800" b="0" dirty="0">
                          <a:solidFill>
                            <a:schemeClr val="tx1">
                              <a:lumMod val="85000"/>
                            </a:schemeClr>
                          </a:solidFill>
                          <a:latin typeface="Tw Cen MT" panose="020B0602020104020603" pitchFamily="34" charset="0"/>
                        </a:rPr>
                        <a:t>1 Tenure Track Faculty</a:t>
                      </a:r>
                    </a:p>
                    <a:p>
                      <a:pPr algn="ctr"/>
                      <a:r>
                        <a:rPr lang="en-US" sz="3200" b="0" dirty="0">
                          <a:solidFill>
                            <a:schemeClr val="tx1">
                              <a:lumMod val="85000"/>
                            </a:schemeClr>
                          </a:solidFill>
                          <a:latin typeface="Tw Cen MT" panose="020B0602020104020603" pitchFamily="34" charset="0"/>
                        </a:rPr>
                        <a:t>PhD and DNP prepared nurses to teach in the undergraduate and graduate programs</a:t>
                      </a:r>
                    </a:p>
                  </a:txBody>
                  <a:tcPr/>
                </a:tc>
                <a:extLst>
                  <a:ext uri="{0D108BD9-81ED-4DB2-BD59-A6C34878D82A}">
                    <a16:rowId xmlns:a16="http://schemas.microsoft.com/office/drawing/2014/main" val="2586741754"/>
                  </a:ext>
                </a:extLst>
              </a:tr>
            </a:tbl>
          </a:graphicData>
        </a:graphic>
      </p:graphicFrame>
    </p:spTree>
    <p:extLst>
      <p:ext uri="{BB962C8B-B14F-4D97-AF65-F5344CB8AC3E}">
        <p14:creationId xmlns:p14="http://schemas.microsoft.com/office/powerpoint/2010/main" val="4263048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C2EFAAA1-F468-450B-9309-5FD258D591A1}"/>
              </a:ext>
            </a:extLst>
          </p:cNvPr>
          <p:cNvSpPr/>
          <p:nvPr/>
        </p:nvSpPr>
        <p:spPr>
          <a:xfrm>
            <a:off x="-1071391"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A19D76DE-AE44-4657-9282-228DB226BACF}"/>
              </a:ext>
            </a:extLst>
          </p:cNvPr>
          <p:cNvGraphicFramePr>
            <a:graphicFrameLocks noGrp="1"/>
          </p:cNvGraphicFramePr>
          <p:nvPr>
            <p:extLst>
              <p:ext uri="{D42A27DB-BD31-4B8C-83A1-F6EECF244321}">
                <p14:modId xmlns:p14="http://schemas.microsoft.com/office/powerpoint/2010/main" val="3800983697"/>
              </p:ext>
            </p:extLst>
          </p:nvPr>
        </p:nvGraphicFramePr>
        <p:xfrm>
          <a:off x="457203" y="1554480"/>
          <a:ext cx="11734797" cy="374904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pPr algn="ctr"/>
                      <a:r>
                        <a:rPr lang="en-US" sz="7200" b="0" dirty="0">
                          <a:solidFill>
                            <a:schemeClr val="tx1">
                              <a:lumMod val="85000"/>
                            </a:schemeClr>
                          </a:solidFill>
                          <a:latin typeface="Century Schoolbook" panose="02040604050505020304" pitchFamily="18" charset="0"/>
                        </a:rPr>
                        <a:t>Thank you</a:t>
                      </a:r>
                    </a:p>
                    <a:p>
                      <a:pPr algn="ctr"/>
                      <a:endParaRPr lang="en-US" sz="4800" b="0" dirty="0">
                        <a:solidFill>
                          <a:schemeClr val="tx1">
                            <a:lumMod val="85000"/>
                          </a:schemeClr>
                        </a:solidFill>
                        <a:latin typeface="Tw Cen MT" panose="020B0602020104020603" pitchFamily="34" charset="0"/>
                      </a:endParaRPr>
                    </a:p>
                    <a:p>
                      <a:pPr algn="ctr"/>
                      <a:r>
                        <a:rPr lang="en-US" sz="4000" b="0" dirty="0">
                          <a:solidFill>
                            <a:schemeClr val="tx1">
                              <a:lumMod val="85000"/>
                            </a:schemeClr>
                          </a:solidFill>
                          <a:latin typeface="Tw Cen MT" panose="020B0602020104020603" pitchFamily="34" charset="0"/>
                        </a:rPr>
                        <a:t>To all the Mennonite College of Nursing faculty, staff, and students for making our college such a wonderful place to learn and teach</a:t>
                      </a:r>
                      <a:endParaRPr lang="en-US" sz="4800" b="1" dirty="0">
                        <a:solidFill>
                          <a:schemeClr val="tx1">
                            <a:lumMod val="85000"/>
                          </a:schemeClr>
                        </a:solidFill>
                        <a:latin typeface="Tw Cen MT" panose="020B0602020104020603"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6741754"/>
                  </a:ext>
                </a:extLst>
              </a:tr>
            </a:tbl>
          </a:graphicData>
        </a:graphic>
      </p:graphicFrame>
      <p:graphicFrame>
        <p:nvGraphicFramePr>
          <p:cNvPr id="10" name="Table 9">
            <a:extLst>
              <a:ext uri="{FF2B5EF4-FFF2-40B4-BE49-F238E27FC236}">
                <a16:creationId xmlns:a16="http://schemas.microsoft.com/office/drawing/2014/main" id="{A1422C47-C10D-4224-B166-D7915DFFCD74}"/>
              </a:ext>
            </a:extLst>
          </p:cNvPr>
          <p:cNvGraphicFramePr>
            <a:graphicFrameLocks noGrp="1"/>
          </p:cNvGraphicFramePr>
          <p:nvPr>
            <p:extLst>
              <p:ext uri="{D42A27DB-BD31-4B8C-83A1-F6EECF244321}">
                <p14:modId xmlns:p14="http://schemas.microsoft.com/office/powerpoint/2010/main" val="2138560839"/>
              </p:ext>
            </p:extLst>
          </p:nvPr>
        </p:nvGraphicFramePr>
        <p:xfrm>
          <a:off x="457200" y="2890052"/>
          <a:ext cx="11734797" cy="19812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endParaRPr lang="en-US" sz="700" dirty="0"/>
                    </a:p>
                  </a:txBody>
                  <a:tcPr/>
                </a:tc>
                <a:extLst>
                  <a:ext uri="{0D108BD9-81ED-4DB2-BD59-A6C34878D82A}">
                    <a16:rowId xmlns:a16="http://schemas.microsoft.com/office/drawing/2014/main" val="2586741754"/>
                  </a:ext>
                </a:extLst>
              </a:tr>
            </a:tbl>
          </a:graphicData>
        </a:graphic>
      </p:graphicFrame>
    </p:spTree>
    <p:extLst>
      <p:ext uri="{BB962C8B-B14F-4D97-AF65-F5344CB8AC3E}">
        <p14:creationId xmlns:p14="http://schemas.microsoft.com/office/powerpoint/2010/main" val="92594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C2EFAAA1-F468-450B-9309-5FD258D591A1}"/>
              </a:ext>
            </a:extLst>
          </p:cNvPr>
          <p:cNvSpPr/>
          <p:nvPr/>
        </p:nvSpPr>
        <p:spPr>
          <a:xfrm>
            <a:off x="-1071391"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A19D76DE-AE44-4657-9282-228DB226BACF}"/>
              </a:ext>
            </a:extLst>
          </p:cNvPr>
          <p:cNvGraphicFramePr>
            <a:graphicFrameLocks noGrp="1"/>
          </p:cNvGraphicFramePr>
          <p:nvPr>
            <p:extLst>
              <p:ext uri="{D42A27DB-BD31-4B8C-83A1-F6EECF244321}">
                <p14:modId xmlns:p14="http://schemas.microsoft.com/office/powerpoint/2010/main" val="3851777159"/>
              </p:ext>
            </p:extLst>
          </p:nvPr>
        </p:nvGraphicFramePr>
        <p:xfrm>
          <a:off x="457203" y="2468880"/>
          <a:ext cx="11734797" cy="192024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pPr algn="ctr"/>
                      <a:r>
                        <a:rPr lang="en-US" sz="7200" b="0" dirty="0">
                          <a:solidFill>
                            <a:schemeClr val="tx1">
                              <a:lumMod val="85000"/>
                            </a:schemeClr>
                          </a:solidFill>
                          <a:latin typeface="Century Schoolbook" panose="02040604050505020304" pitchFamily="18" charset="0"/>
                        </a:rPr>
                        <a:t>Questions?</a:t>
                      </a:r>
                    </a:p>
                    <a:p>
                      <a:pPr algn="ctr"/>
                      <a:endParaRPr lang="en-US" sz="4800" b="0" dirty="0">
                        <a:solidFill>
                          <a:schemeClr val="tx1">
                            <a:lumMod val="85000"/>
                          </a:schemeClr>
                        </a:solidFill>
                        <a:latin typeface="Tw Cen MT" panose="020B0602020104020603"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6741754"/>
                  </a:ext>
                </a:extLst>
              </a:tr>
            </a:tbl>
          </a:graphicData>
        </a:graphic>
      </p:graphicFrame>
      <p:graphicFrame>
        <p:nvGraphicFramePr>
          <p:cNvPr id="10" name="Table 9">
            <a:extLst>
              <a:ext uri="{FF2B5EF4-FFF2-40B4-BE49-F238E27FC236}">
                <a16:creationId xmlns:a16="http://schemas.microsoft.com/office/drawing/2014/main" id="{A1422C47-C10D-4224-B166-D7915DFFCD74}"/>
              </a:ext>
            </a:extLst>
          </p:cNvPr>
          <p:cNvGraphicFramePr>
            <a:graphicFrameLocks noGrp="1"/>
          </p:cNvGraphicFramePr>
          <p:nvPr>
            <p:extLst>
              <p:ext uri="{D42A27DB-BD31-4B8C-83A1-F6EECF244321}">
                <p14:modId xmlns:p14="http://schemas.microsoft.com/office/powerpoint/2010/main" val="789450431"/>
              </p:ext>
            </p:extLst>
          </p:nvPr>
        </p:nvGraphicFramePr>
        <p:xfrm>
          <a:off x="457203" y="3747930"/>
          <a:ext cx="11734797" cy="19812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endParaRPr lang="en-US" sz="700" dirty="0"/>
                    </a:p>
                  </a:txBody>
                  <a:tcPr/>
                </a:tc>
                <a:extLst>
                  <a:ext uri="{0D108BD9-81ED-4DB2-BD59-A6C34878D82A}">
                    <a16:rowId xmlns:a16="http://schemas.microsoft.com/office/drawing/2014/main" val="2586741754"/>
                  </a:ext>
                </a:extLst>
              </a:tr>
            </a:tbl>
          </a:graphicData>
        </a:graphic>
      </p:graphicFrame>
    </p:spTree>
    <p:extLst>
      <p:ext uri="{BB962C8B-B14F-4D97-AF65-F5344CB8AC3E}">
        <p14:creationId xmlns:p14="http://schemas.microsoft.com/office/powerpoint/2010/main" val="2061777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hart 13">
            <a:extLst>
              <a:ext uri="{FF2B5EF4-FFF2-40B4-BE49-F238E27FC236}">
                <a16:creationId xmlns:a16="http://schemas.microsoft.com/office/drawing/2014/main" id="{055FAA52-0F45-4526-8B51-398FAD73C8D7}"/>
              </a:ext>
            </a:extLst>
          </p:cNvPr>
          <p:cNvGraphicFramePr/>
          <p:nvPr>
            <p:extLst>
              <p:ext uri="{D42A27DB-BD31-4B8C-83A1-F6EECF244321}">
                <p14:modId xmlns:p14="http://schemas.microsoft.com/office/powerpoint/2010/main" val="4030656985"/>
              </p:ext>
            </p:extLst>
          </p:nvPr>
        </p:nvGraphicFramePr>
        <p:xfrm>
          <a:off x="2412695" y="1411384"/>
          <a:ext cx="10674221" cy="531095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04ED05D3-5747-4E06-872D-900CE85DBB8A}"/>
              </a:ext>
            </a:extLst>
          </p:cNvPr>
          <p:cNvSpPr/>
          <p:nvPr/>
        </p:nvSpPr>
        <p:spPr>
          <a:xfrm>
            <a:off x="0" y="0"/>
            <a:ext cx="2451253" cy="6858000"/>
          </a:xfrm>
          <a:prstGeom prst="rect">
            <a:avLst/>
          </a:prstGeom>
          <a:gradFill flip="none" rotWithShape="1">
            <a:gsLst>
              <a:gs pos="0">
                <a:schemeClr val="accent1">
                  <a:shade val="30000"/>
                  <a:satMod val="115000"/>
                </a:schemeClr>
              </a:gs>
              <a:gs pos="10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85000"/>
                </a:schemeClr>
              </a:solidFill>
              <a:latin typeface="Tw Cen MT" panose="020B0602020104020603" pitchFamily="34" charset="0"/>
            </a:endParaRPr>
          </a:p>
        </p:txBody>
      </p:sp>
      <p:sp>
        <p:nvSpPr>
          <p:cNvPr id="18" name="Rectangle 17">
            <a:extLst>
              <a:ext uri="{FF2B5EF4-FFF2-40B4-BE49-F238E27FC236}">
                <a16:creationId xmlns:a16="http://schemas.microsoft.com/office/drawing/2014/main" id="{E0C347F7-7F19-4990-B821-79B4A7C93F57}"/>
              </a:ext>
            </a:extLst>
          </p:cNvPr>
          <p:cNvSpPr/>
          <p:nvPr/>
        </p:nvSpPr>
        <p:spPr>
          <a:xfrm>
            <a:off x="-1071391"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2214674954"/>
              </p:ext>
            </p:extLst>
          </p:nvPr>
        </p:nvGraphicFramePr>
        <p:xfrm>
          <a:off x="2451253" y="248492"/>
          <a:ext cx="9740744" cy="914400"/>
        </p:xfrm>
        <a:graphic>
          <a:graphicData uri="http://schemas.openxmlformats.org/drawingml/2006/table">
            <a:tbl>
              <a:tblPr firstRow="1" bandRow="1">
                <a:tableStyleId>{D27102A9-8310-4765-A935-A1911B00CA55}</a:tableStyleId>
              </a:tblPr>
              <a:tblGrid>
                <a:gridCol w="9740744">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Applications and Enrollment</a:t>
                      </a:r>
                    </a:p>
                  </a:txBody>
                  <a:tcPr/>
                </a:tc>
                <a:extLst>
                  <a:ext uri="{0D108BD9-81ED-4DB2-BD59-A6C34878D82A}">
                    <a16:rowId xmlns:a16="http://schemas.microsoft.com/office/drawing/2014/main" val="2586741754"/>
                  </a:ext>
                </a:extLst>
              </a:tr>
            </a:tbl>
          </a:graphicData>
        </a:graphic>
      </p:graphicFrame>
      <p:sp>
        <p:nvSpPr>
          <p:cNvPr id="19" name="TextBox 18">
            <a:extLst>
              <a:ext uri="{FF2B5EF4-FFF2-40B4-BE49-F238E27FC236}">
                <a16:creationId xmlns:a16="http://schemas.microsoft.com/office/drawing/2014/main" id="{36629FB1-F52D-488E-878C-9CEA4AC066D0}"/>
              </a:ext>
            </a:extLst>
          </p:cNvPr>
          <p:cNvSpPr txBox="1"/>
          <p:nvPr/>
        </p:nvSpPr>
        <p:spPr>
          <a:xfrm>
            <a:off x="0" y="1782395"/>
            <a:ext cx="2451253" cy="3293209"/>
          </a:xfrm>
          <a:prstGeom prst="rect">
            <a:avLst/>
          </a:prstGeom>
          <a:noFill/>
        </p:spPr>
        <p:txBody>
          <a:bodyPr wrap="square" rtlCol="0">
            <a:spAutoFit/>
          </a:bodyPr>
          <a:lstStyle/>
          <a:p>
            <a:pPr algn="ctr"/>
            <a:r>
              <a:rPr lang="en-US" sz="2800" b="1" dirty="0">
                <a:solidFill>
                  <a:schemeClr val="tx1">
                    <a:lumMod val="85000"/>
                  </a:schemeClr>
                </a:solidFill>
                <a:latin typeface="Tw Cen MT" panose="020B0602020104020603" pitchFamily="34" charset="0"/>
              </a:rPr>
              <a:t>Undergraduate</a:t>
            </a:r>
          </a:p>
          <a:p>
            <a:pPr algn="ctr"/>
            <a:r>
              <a:rPr lang="en-US" sz="2800" b="1" dirty="0">
                <a:solidFill>
                  <a:schemeClr val="tx1">
                    <a:lumMod val="85000"/>
                  </a:schemeClr>
                </a:solidFill>
                <a:latin typeface="Tw Cen MT" panose="020B0602020104020603" pitchFamily="34" charset="0"/>
              </a:rPr>
              <a:t>Traditional BSN</a:t>
            </a:r>
          </a:p>
          <a:p>
            <a:pPr algn="ctr"/>
            <a:endParaRPr lang="en-US" sz="2800" b="1" dirty="0">
              <a:solidFill>
                <a:schemeClr val="tx1">
                  <a:lumMod val="85000"/>
                </a:schemeClr>
              </a:solidFill>
              <a:latin typeface="Tw Cen MT" panose="020B0602020104020603" pitchFamily="34" charset="0"/>
            </a:endParaRPr>
          </a:p>
          <a:p>
            <a:pPr algn="ctr"/>
            <a:r>
              <a:rPr lang="en-US" sz="2400" dirty="0">
                <a:solidFill>
                  <a:schemeClr val="tx1">
                    <a:lumMod val="85000"/>
                  </a:schemeClr>
                </a:solidFill>
                <a:latin typeface="Tw Cen MT" panose="020B0602020104020603" pitchFamily="34" charset="0"/>
              </a:rPr>
              <a:t>Including </a:t>
            </a:r>
          </a:p>
          <a:p>
            <a:pPr algn="ctr"/>
            <a:r>
              <a:rPr lang="en-US" sz="2400" dirty="0">
                <a:solidFill>
                  <a:schemeClr val="tx1">
                    <a:lumMod val="85000"/>
                  </a:schemeClr>
                </a:solidFill>
                <a:latin typeface="Tw Cen MT" panose="020B0602020104020603" pitchFamily="34" charset="0"/>
              </a:rPr>
              <a:t>Direct Admits </a:t>
            </a:r>
          </a:p>
          <a:p>
            <a:pPr algn="ctr"/>
            <a:r>
              <a:rPr lang="en-US" sz="2400" dirty="0">
                <a:solidFill>
                  <a:schemeClr val="tx1">
                    <a:lumMod val="85000"/>
                  </a:schemeClr>
                </a:solidFill>
                <a:latin typeface="Tw Cen MT" panose="020B0602020104020603" pitchFamily="34" charset="0"/>
              </a:rPr>
              <a:t>and </a:t>
            </a:r>
          </a:p>
          <a:p>
            <a:pPr algn="ctr"/>
            <a:r>
              <a:rPr lang="en-US" sz="2400" dirty="0">
                <a:solidFill>
                  <a:schemeClr val="tx1">
                    <a:lumMod val="85000"/>
                  </a:schemeClr>
                </a:solidFill>
                <a:latin typeface="Tw Cen MT" panose="020B0602020104020603" pitchFamily="34" charset="0"/>
              </a:rPr>
              <a:t>Transfers</a:t>
            </a:r>
            <a:endParaRPr lang="en-US" dirty="0"/>
          </a:p>
        </p:txBody>
      </p:sp>
    </p:spTree>
    <p:extLst>
      <p:ext uri="{BB962C8B-B14F-4D97-AF65-F5344CB8AC3E}">
        <p14:creationId xmlns:p14="http://schemas.microsoft.com/office/powerpoint/2010/main" val="173311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hart 13">
            <a:extLst>
              <a:ext uri="{FF2B5EF4-FFF2-40B4-BE49-F238E27FC236}">
                <a16:creationId xmlns:a16="http://schemas.microsoft.com/office/drawing/2014/main" id="{055FAA52-0F45-4526-8B51-398FAD73C8D7}"/>
              </a:ext>
            </a:extLst>
          </p:cNvPr>
          <p:cNvGraphicFramePr/>
          <p:nvPr>
            <p:extLst>
              <p:ext uri="{D42A27DB-BD31-4B8C-83A1-F6EECF244321}">
                <p14:modId xmlns:p14="http://schemas.microsoft.com/office/powerpoint/2010/main" val="1333692157"/>
              </p:ext>
            </p:extLst>
          </p:nvPr>
        </p:nvGraphicFramePr>
        <p:xfrm>
          <a:off x="2412695" y="1411384"/>
          <a:ext cx="10674221" cy="531095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04ED05D3-5747-4E06-872D-900CE85DBB8A}"/>
              </a:ext>
            </a:extLst>
          </p:cNvPr>
          <p:cNvSpPr/>
          <p:nvPr/>
        </p:nvSpPr>
        <p:spPr>
          <a:xfrm>
            <a:off x="0" y="0"/>
            <a:ext cx="2451253" cy="6858000"/>
          </a:xfrm>
          <a:prstGeom prst="rect">
            <a:avLst/>
          </a:prstGeom>
          <a:gradFill flip="none" rotWithShape="1">
            <a:gsLst>
              <a:gs pos="0">
                <a:schemeClr val="accent1">
                  <a:shade val="30000"/>
                  <a:satMod val="115000"/>
                </a:schemeClr>
              </a:gs>
              <a:gs pos="10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lumMod val="85000"/>
                </a:schemeClr>
              </a:solidFill>
              <a:latin typeface="Tw Cen MT" panose="020B0602020104020603" pitchFamily="34" charset="0"/>
            </a:endParaRPr>
          </a:p>
        </p:txBody>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nvGraphicFramePr>
        <p:xfrm>
          <a:off x="2451253" y="248492"/>
          <a:ext cx="9740744" cy="914400"/>
        </p:xfrm>
        <a:graphic>
          <a:graphicData uri="http://schemas.openxmlformats.org/drawingml/2006/table">
            <a:tbl>
              <a:tblPr firstRow="1" bandRow="1">
                <a:tableStyleId>{D27102A9-8310-4765-A935-A1911B00CA55}</a:tableStyleId>
              </a:tblPr>
              <a:tblGrid>
                <a:gridCol w="9740744">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Applications and Enrollment</a:t>
                      </a:r>
                    </a:p>
                  </a:txBody>
                  <a:tcPr/>
                </a:tc>
                <a:extLst>
                  <a:ext uri="{0D108BD9-81ED-4DB2-BD59-A6C34878D82A}">
                    <a16:rowId xmlns:a16="http://schemas.microsoft.com/office/drawing/2014/main" val="2586741754"/>
                  </a:ext>
                </a:extLst>
              </a:tr>
            </a:tbl>
          </a:graphicData>
        </a:graphic>
      </p:graphicFrame>
      <p:sp>
        <p:nvSpPr>
          <p:cNvPr id="2" name="TextBox 1">
            <a:extLst>
              <a:ext uri="{FF2B5EF4-FFF2-40B4-BE49-F238E27FC236}">
                <a16:creationId xmlns:a16="http://schemas.microsoft.com/office/drawing/2014/main" id="{4DB1BF13-7764-4415-9FE8-98A06467F157}"/>
              </a:ext>
            </a:extLst>
          </p:cNvPr>
          <p:cNvSpPr txBox="1"/>
          <p:nvPr/>
        </p:nvSpPr>
        <p:spPr>
          <a:xfrm>
            <a:off x="0" y="2598003"/>
            <a:ext cx="2451253" cy="1661993"/>
          </a:xfrm>
          <a:prstGeom prst="rect">
            <a:avLst/>
          </a:prstGeom>
          <a:noFill/>
        </p:spPr>
        <p:txBody>
          <a:bodyPr wrap="square" rtlCol="0">
            <a:spAutoFit/>
          </a:bodyPr>
          <a:lstStyle/>
          <a:p>
            <a:pPr algn="ctr"/>
            <a:r>
              <a:rPr lang="en-US" sz="2800" b="1" dirty="0">
                <a:solidFill>
                  <a:schemeClr val="tx1">
                    <a:lumMod val="85000"/>
                  </a:schemeClr>
                </a:solidFill>
                <a:latin typeface="Tw Cen MT" panose="020B0602020104020603" pitchFamily="34" charset="0"/>
              </a:rPr>
              <a:t>Undergraduate</a:t>
            </a:r>
          </a:p>
          <a:p>
            <a:pPr algn="ctr"/>
            <a:r>
              <a:rPr lang="en-US" sz="2800" b="1" dirty="0">
                <a:solidFill>
                  <a:schemeClr val="tx1">
                    <a:lumMod val="85000"/>
                  </a:schemeClr>
                </a:solidFill>
                <a:latin typeface="Tw Cen MT" panose="020B0602020104020603" pitchFamily="34" charset="0"/>
              </a:rPr>
              <a:t>Accelerated BSN</a:t>
            </a:r>
          </a:p>
          <a:p>
            <a:endParaRPr lang="en-US" dirty="0"/>
          </a:p>
        </p:txBody>
      </p:sp>
      <p:sp>
        <p:nvSpPr>
          <p:cNvPr id="15" name="Rectangle 14">
            <a:extLst>
              <a:ext uri="{FF2B5EF4-FFF2-40B4-BE49-F238E27FC236}">
                <a16:creationId xmlns:a16="http://schemas.microsoft.com/office/drawing/2014/main" id="{F46C1822-A09B-4799-9A51-7B80436AEBA6}"/>
              </a:ext>
            </a:extLst>
          </p:cNvPr>
          <p:cNvSpPr/>
          <p:nvPr/>
        </p:nvSpPr>
        <p:spPr>
          <a:xfrm>
            <a:off x="-1071391" y="0"/>
            <a:ext cx="4594034" cy="7495861"/>
          </a:xfrm>
          <a:prstGeom prst="rect">
            <a:avLst/>
          </a:prstGeom>
          <a:blipFill dpi="0" rotWithShape="1">
            <a:blip r:embed="rId3">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57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55FAA52-0F45-4526-8B51-398FAD73C8D7}"/>
              </a:ext>
            </a:extLst>
          </p:cNvPr>
          <p:cNvGraphicFramePr/>
          <p:nvPr>
            <p:extLst>
              <p:ext uri="{D42A27DB-BD31-4B8C-83A1-F6EECF244321}">
                <p14:modId xmlns:p14="http://schemas.microsoft.com/office/powerpoint/2010/main" val="3960352730"/>
              </p:ext>
            </p:extLst>
          </p:nvPr>
        </p:nvGraphicFramePr>
        <p:xfrm>
          <a:off x="2412695" y="1411384"/>
          <a:ext cx="10674221" cy="5310955"/>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04ED05D3-5747-4E06-872D-900CE85DBB8A}"/>
              </a:ext>
            </a:extLst>
          </p:cNvPr>
          <p:cNvSpPr/>
          <p:nvPr/>
        </p:nvSpPr>
        <p:spPr>
          <a:xfrm>
            <a:off x="0" y="0"/>
            <a:ext cx="2451253" cy="6858000"/>
          </a:xfrm>
          <a:prstGeom prst="rect">
            <a:avLst/>
          </a:prstGeom>
          <a:gradFill flip="none" rotWithShape="1">
            <a:gsLst>
              <a:gs pos="0">
                <a:schemeClr val="accent1">
                  <a:shade val="30000"/>
                  <a:satMod val="115000"/>
                </a:schemeClr>
              </a:gs>
              <a:gs pos="10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lumMod val="85000"/>
                </a:schemeClr>
              </a:solidFill>
              <a:latin typeface="Tw Cen MT" panose="020B0602020104020603" pitchFamily="34" charset="0"/>
            </a:endParaRPr>
          </a:p>
        </p:txBody>
      </p:sp>
      <p:sp>
        <p:nvSpPr>
          <p:cNvPr id="15" name="Rectangle 14">
            <a:extLst>
              <a:ext uri="{FF2B5EF4-FFF2-40B4-BE49-F238E27FC236}">
                <a16:creationId xmlns:a16="http://schemas.microsoft.com/office/drawing/2014/main" id="{F46C1822-A09B-4799-9A51-7B80436AEBA6}"/>
              </a:ext>
            </a:extLst>
          </p:cNvPr>
          <p:cNvSpPr/>
          <p:nvPr/>
        </p:nvSpPr>
        <p:spPr>
          <a:xfrm>
            <a:off x="-1071391" y="0"/>
            <a:ext cx="4594034" cy="7495861"/>
          </a:xfrm>
          <a:prstGeom prst="rect">
            <a:avLst/>
          </a:prstGeom>
          <a:blipFill dpi="0" rotWithShape="1">
            <a:blip r:embed="rId4">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nvGraphicFramePr>
        <p:xfrm>
          <a:off x="2451253" y="248492"/>
          <a:ext cx="9740744" cy="914400"/>
        </p:xfrm>
        <a:graphic>
          <a:graphicData uri="http://schemas.openxmlformats.org/drawingml/2006/table">
            <a:tbl>
              <a:tblPr firstRow="1" bandRow="1">
                <a:tableStyleId>{D27102A9-8310-4765-A935-A1911B00CA55}</a:tableStyleId>
              </a:tblPr>
              <a:tblGrid>
                <a:gridCol w="9740744">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Applications and Enrollment</a:t>
                      </a:r>
                    </a:p>
                  </a:txBody>
                  <a:tcPr/>
                </a:tc>
                <a:extLst>
                  <a:ext uri="{0D108BD9-81ED-4DB2-BD59-A6C34878D82A}">
                    <a16:rowId xmlns:a16="http://schemas.microsoft.com/office/drawing/2014/main" val="2586741754"/>
                  </a:ext>
                </a:extLst>
              </a:tr>
            </a:tbl>
          </a:graphicData>
        </a:graphic>
      </p:graphicFrame>
      <p:sp>
        <p:nvSpPr>
          <p:cNvPr id="2" name="TextBox 1">
            <a:extLst>
              <a:ext uri="{FF2B5EF4-FFF2-40B4-BE49-F238E27FC236}">
                <a16:creationId xmlns:a16="http://schemas.microsoft.com/office/drawing/2014/main" id="{4DB1BF13-7764-4415-9FE8-98A06467F157}"/>
              </a:ext>
            </a:extLst>
          </p:cNvPr>
          <p:cNvSpPr txBox="1"/>
          <p:nvPr/>
        </p:nvSpPr>
        <p:spPr>
          <a:xfrm>
            <a:off x="0" y="2813447"/>
            <a:ext cx="2451253" cy="1231106"/>
          </a:xfrm>
          <a:prstGeom prst="rect">
            <a:avLst/>
          </a:prstGeom>
          <a:noFill/>
        </p:spPr>
        <p:txBody>
          <a:bodyPr wrap="square" rtlCol="0">
            <a:spAutoFit/>
          </a:bodyPr>
          <a:lstStyle/>
          <a:p>
            <a:pPr algn="ctr"/>
            <a:r>
              <a:rPr lang="en-US" sz="2800" b="1" dirty="0">
                <a:solidFill>
                  <a:schemeClr val="tx1">
                    <a:lumMod val="85000"/>
                  </a:schemeClr>
                </a:solidFill>
                <a:latin typeface="Tw Cen MT" panose="020B0602020104020603" pitchFamily="34" charset="0"/>
              </a:rPr>
              <a:t>Undergraduate</a:t>
            </a:r>
          </a:p>
          <a:p>
            <a:pPr algn="ctr"/>
            <a:r>
              <a:rPr lang="en-US" sz="2800" b="1" dirty="0">
                <a:solidFill>
                  <a:schemeClr val="tx1">
                    <a:lumMod val="85000"/>
                  </a:schemeClr>
                </a:solidFill>
                <a:latin typeface="Tw Cen MT" panose="020B0602020104020603" pitchFamily="34" charset="0"/>
              </a:rPr>
              <a:t>RN to BSN</a:t>
            </a:r>
          </a:p>
          <a:p>
            <a:endParaRPr lang="en-US" dirty="0"/>
          </a:p>
        </p:txBody>
      </p:sp>
    </p:spTree>
    <p:extLst>
      <p:ext uri="{BB962C8B-B14F-4D97-AF65-F5344CB8AC3E}">
        <p14:creationId xmlns:p14="http://schemas.microsoft.com/office/powerpoint/2010/main" val="3618610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55FAA52-0F45-4526-8B51-398FAD73C8D7}"/>
              </a:ext>
            </a:extLst>
          </p:cNvPr>
          <p:cNvGraphicFramePr/>
          <p:nvPr>
            <p:extLst>
              <p:ext uri="{D42A27DB-BD31-4B8C-83A1-F6EECF244321}">
                <p14:modId xmlns:p14="http://schemas.microsoft.com/office/powerpoint/2010/main" val="1419557261"/>
              </p:ext>
            </p:extLst>
          </p:nvPr>
        </p:nvGraphicFramePr>
        <p:xfrm>
          <a:off x="2412695" y="1411384"/>
          <a:ext cx="10674221" cy="5310955"/>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04ED05D3-5747-4E06-872D-900CE85DBB8A}"/>
              </a:ext>
            </a:extLst>
          </p:cNvPr>
          <p:cNvSpPr/>
          <p:nvPr/>
        </p:nvSpPr>
        <p:spPr>
          <a:xfrm>
            <a:off x="0" y="0"/>
            <a:ext cx="2451253" cy="6858000"/>
          </a:xfrm>
          <a:prstGeom prst="rect">
            <a:avLst/>
          </a:prstGeom>
          <a:gradFill flip="none" rotWithShape="1">
            <a:gsLst>
              <a:gs pos="0">
                <a:schemeClr val="accent1">
                  <a:shade val="30000"/>
                  <a:satMod val="115000"/>
                </a:schemeClr>
              </a:gs>
              <a:gs pos="10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lumMod val="85000"/>
                </a:schemeClr>
              </a:solidFill>
              <a:latin typeface="Tw Cen MT" panose="020B0602020104020603" pitchFamily="34" charset="0"/>
            </a:endParaRPr>
          </a:p>
        </p:txBody>
      </p:sp>
      <p:sp>
        <p:nvSpPr>
          <p:cNvPr id="15" name="Rectangle 14">
            <a:extLst>
              <a:ext uri="{FF2B5EF4-FFF2-40B4-BE49-F238E27FC236}">
                <a16:creationId xmlns:a16="http://schemas.microsoft.com/office/drawing/2014/main" id="{F46C1822-A09B-4799-9A51-7B80436AEBA6}"/>
              </a:ext>
            </a:extLst>
          </p:cNvPr>
          <p:cNvSpPr/>
          <p:nvPr/>
        </p:nvSpPr>
        <p:spPr>
          <a:xfrm>
            <a:off x="-1071391" y="0"/>
            <a:ext cx="4594034" cy="7495861"/>
          </a:xfrm>
          <a:prstGeom prst="rect">
            <a:avLst/>
          </a:prstGeom>
          <a:blipFill dpi="0" rotWithShape="1">
            <a:blip r:embed="rId4">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nvGraphicFramePr>
        <p:xfrm>
          <a:off x="2451253" y="248492"/>
          <a:ext cx="9740744" cy="914400"/>
        </p:xfrm>
        <a:graphic>
          <a:graphicData uri="http://schemas.openxmlformats.org/drawingml/2006/table">
            <a:tbl>
              <a:tblPr firstRow="1" bandRow="1">
                <a:tableStyleId>{D27102A9-8310-4765-A935-A1911B00CA55}</a:tableStyleId>
              </a:tblPr>
              <a:tblGrid>
                <a:gridCol w="9740744">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Applications and Enrollment</a:t>
                      </a:r>
                    </a:p>
                  </a:txBody>
                  <a:tcPr/>
                </a:tc>
                <a:extLst>
                  <a:ext uri="{0D108BD9-81ED-4DB2-BD59-A6C34878D82A}">
                    <a16:rowId xmlns:a16="http://schemas.microsoft.com/office/drawing/2014/main" val="2586741754"/>
                  </a:ext>
                </a:extLst>
              </a:tr>
            </a:tbl>
          </a:graphicData>
        </a:graphic>
      </p:graphicFrame>
      <p:sp>
        <p:nvSpPr>
          <p:cNvPr id="2" name="TextBox 1">
            <a:extLst>
              <a:ext uri="{FF2B5EF4-FFF2-40B4-BE49-F238E27FC236}">
                <a16:creationId xmlns:a16="http://schemas.microsoft.com/office/drawing/2014/main" id="{4DB1BF13-7764-4415-9FE8-98A06467F157}"/>
              </a:ext>
            </a:extLst>
          </p:cNvPr>
          <p:cNvSpPr txBox="1"/>
          <p:nvPr/>
        </p:nvSpPr>
        <p:spPr>
          <a:xfrm>
            <a:off x="0" y="2813447"/>
            <a:ext cx="2451253" cy="2523768"/>
          </a:xfrm>
          <a:prstGeom prst="rect">
            <a:avLst/>
          </a:prstGeom>
          <a:noFill/>
        </p:spPr>
        <p:txBody>
          <a:bodyPr wrap="square" rtlCol="0">
            <a:spAutoFit/>
          </a:bodyPr>
          <a:lstStyle/>
          <a:p>
            <a:pPr algn="ctr"/>
            <a:r>
              <a:rPr lang="en-US" sz="2800" b="1" dirty="0">
                <a:solidFill>
                  <a:schemeClr val="tx1">
                    <a:lumMod val="85000"/>
                  </a:schemeClr>
                </a:solidFill>
                <a:latin typeface="Tw Cen MT" panose="020B0602020104020603" pitchFamily="34" charset="0"/>
              </a:rPr>
              <a:t>Graduate</a:t>
            </a:r>
          </a:p>
          <a:p>
            <a:pPr algn="ctr"/>
            <a:r>
              <a:rPr lang="en-US" sz="2800" b="1" dirty="0">
                <a:solidFill>
                  <a:schemeClr val="tx1">
                    <a:lumMod val="85000"/>
                  </a:schemeClr>
                </a:solidFill>
                <a:latin typeface="Tw Cen MT" panose="020B0602020104020603" pitchFamily="34" charset="0"/>
              </a:rPr>
              <a:t>MSN</a:t>
            </a:r>
          </a:p>
          <a:p>
            <a:pPr algn="ctr"/>
            <a:endParaRPr lang="en-US" sz="2800" b="1" dirty="0">
              <a:solidFill>
                <a:schemeClr val="tx1">
                  <a:lumMod val="85000"/>
                </a:schemeClr>
              </a:solidFill>
              <a:latin typeface="Tw Cen MT" panose="020B0602020104020603" pitchFamily="34" charset="0"/>
            </a:endParaRPr>
          </a:p>
          <a:p>
            <a:pPr algn="ctr"/>
            <a:r>
              <a:rPr lang="en-US" sz="2800" dirty="0">
                <a:solidFill>
                  <a:schemeClr val="tx1">
                    <a:lumMod val="85000"/>
                  </a:schemeClr>
                </a:solidFill>
                <a:latin typeface="Tw Cen MT" panose="020B0602020104020603" pitchFamily="34" charset="0"/>
              </a:rPr>
              <a:t>Including </a:t>
            </a:r>
          </a:p>
          <a:p>
            <a:pPr algn="ctr"/>
            <a:r>
              <a:rPr lang="en-US" sz="2800" dirty="0">
                <a:solidFill>
                  <a:schemeClr val="tx1">
                    <a:lumMod val="85000"/>
                  </a:schemeClr>
                </a:solidFill>
                <a:latin typeface="Tw Cen MT" panose="020B0602020104020603" pitchFamily="34" charset="0"/>
              </a:rPr>
              <a:t>FNP and NSA</a:t>
            </a:r>
            <a:endParaRPr lang="en-US" sz="2800" b="1" dirty="0">
              <a:solidFill>
                <a:schemeClr val="tx1">
                  <a:lumMod val="85000"/>
                </a:schemeClr>
              </a:solidFill>
              <a:latin typeface="Tw Cen MT" panose="020B0602020104020603" pitchFamily="34" charset="0"/>
            </a:endParaRPr>
          </a:p>
          <a:p>
            <a:endParaRPr lang="en-US" dirty="0"/>
          </a:p>
        </p:txBody>
      </p:sp>
    </p:spTree>
    <p:extLst>
      <p:ext uri="{BB962C8B-B14F-4D97-AF65-F5344CB8AC3E}">
        <p14:creationId xmlns:p14="http://schemas.microsoft.com/office/powerpoint/2010/main" val="403690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55FAA52-0F45-4526-8B51-398FAD73C8D7}"/>
              </a:ext>
            </a:extLst>
          </p:cNvPr>
          <p:cNvGraphicFramePr/>
          <p:nvPr>
            <p:extLst>
              <p:ext uri="{D42A27DB-BD31-4B8C-83A1-F6EECF244321}">
                <p14:modId xmlns:p14="http://schemas.microsoft.com/office/powerpoint/2010/main" val="4224622161"/>
              </p:ext>
            </p:extLst>
          </p:nvPr>
        </p:nvGraphicFramePr>
        <p:xfrm>
          <a:off x="2412695" y="1411384"/>
          <a:ext cx="10674221" cy="5310955"/>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04ED05D3-5747-4E06-872D-900CE85DBB8A}"/>
              </a:ext>
            </a:extLst>
          </p:cNvPr>
          <p:cNvSpPr/>
          <p:nvPr/>
        </p:nvSpPr>
        <p:spPr>
          <a:xfrm>
            <a:off x="0" y="0"/>
            <a:ext cx="2451253" cy="6858000"/>
          </a:xfrm>
          <a:prstGeom prst="rect">
            <a:avLst/>
          </a:prstGeom>
          <a:gradFill flip="none" rotWithShape="1">
            <a:gsLst>
              <a:gs pos="0">
                <a:schemeClr val="accent1">
                  <a:shade val="30000"/>
                  <a:satMod val="115000"/>
                </a:schemeClr>
              </a:gs>
              <a:gs pos="10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lumMod val="85000"/>
                </a:schemeClr>
              </a:solidFill>
              <a:latin typeface="Tw Cen MT" panose="020B0602020104020603" pitchFamily="34" charset="0"/>
            </a:endParaRPr>
          </a:p>
        </p:txBody>
      </p:sp>
      <p:sp>
        <p:nvSpPr>
          <p:cNvPr id="15" name="Rectangle 14">
            <a:extLst>
              <a:ext uri="{FF2B5EF4-FFF2-40B4-BE49-F238E27FC236}">
                <a16:creationId xmlns:a16="http://schemas.microsoft.com/office/drawing/2014/main" id="{F46C1822-A09B-4799-9A51-7B80436AEBA6}"/>
              </a:ext>
            </a:extLst>
          </p:cNvPr>
          <p:cNvSpPr/>
          <p:nvPr/>
        </p:nvSpPr>
        <p:spPr>
          <a:xfrm>
            <a:off x="-1071391" y="0"/>
            <a:ext cx="4594034" cy="7495861"/>
          </a:xfrm>
          <a:prstGeom prst="rect">
            <a:avLst/>
          </a:prstGeom>
          <a:blipFill dpi="0" rotWithShape="1">
            <a:blip r:embed="rId4">
              <a:alphaModFix amt="20000"/>
            </a:blip>
            <a:srcRect/>
            <a:stretch>
              <a:fillRect l="-44000" t="-19462" r="-41000" b="-101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nvGraphicFramePr>
        <p:xfrm>
          <a:off x="2451253" y="248492"/>
          <a:ext cx="9740744" cy="914400"/>
        </p:xfrm>
        <a:graphic>
          <a:graphicData uri="http://schemas.openxmlformats.org/drawingml/2006/table">
            <a:tbl>
              <a:tblPr firstRow="1" bandRow="1">
                <a:tableStyleId>{D27102A9-8310-4765-A935-A1911B00CA55}</a:tableStyleId>
              </a:tblPr>
              <a:tblGrid>
                <a:gridCol w="9740744">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Applications and Enrollment</a:t>
                      </a:r>
                    </a:p>
                  </a:txBody>
                  <a:tcPr/>
                </a:tc>
                <a:extLst>
                  <a:ext uri="{0D108BD9-81ED-4DB2-BD59-A6C34878D82A}">
                    <a16:rowId xmlns:a16="http://schemas.microsoft.com/office/drawing/2014/main" val="2586741754"/>
                  </a:ext>
                </a:extLst>
              </a:tr>
            </a:tbl>
          </a:graphicData>
        </a:graphic>
      </p:graphicFrame>
      <p:sp>
        <p:nvSpPr>
          <p:cNvPr id="2" name="TextBox 1">
            <a:extLst>
              <a:ext uri="{FF2B5EF4-FFF2-40B4-BE49-F238E27FC236}">
                <a16:creationId xmlns:a16="http://schemas.microsoft.com/office/drawing/2014/main" id="{4DB1BF13-7764-4415-9FE8-98A06467F157}"/>
              </a:ext>
            </a:extLst>
          </p:cNvPr>
          <p:cNvSpPr txBox="1"/>
          <p:nvPr/>
        </p:nvSpPr>
        <p:spPr>
          <a:xfrm>
            <a:off x="0" y="2813447"/>
            <a:ext cx="2451253" cy="2092881"/>
          </a:xfrm>
          <a:prstGeom prst="rect">
            <a:avLst/>
          </a:prstGeom>
          <a:noFill/>
        </p:spPr>
        <p:txBody>
          <a:bodyPr wrap="square" rtlCol="0">
            <a:spAutoFit/>
          </a:bodyPr>
          <a:lstStyle/>
          <a:p>
            <a:pPr algn="ctr"/>
            <a:r>
              <a:rPr lang="en-US" sz="2800" b="1" dirty="0">
                <a:solidFill>
                  <a:schemeClr val="tx1">
                    <a:lumMod val="85000"/>
                  </a:schemeClr>
                </a:solidFill>
                <a:latin typeface="Tw Cen MT" panose="020B0602020104020603" pitchFamily="34" charset="0"/>
              </a:rPr>
              <a:t>Doctoral</a:t>
            </a:r>
          </a:p>
          <a:p>
            <a:pPr algn="ctr"/>
            <a:endParaRPr lang="en-US" sz="2800" b="1" dirty="0">
              <a:solidFill>
                <a:schemeClr val="tx1">
                  <a:lumMod val="85000"/>
                </a:schemeClr>
              </a:solidFill>
              <a:latin typeface="Tw Cen MT" panose="020B0602020104020603" pitchFamily="34" charset="0"/>
            </a:endParaRPr>
          </a:p>
          <a:p>
            <a:pPr algn="ctr"/>
            <a:r>
              <a:rPr lang="en-US" sz="2800" dirty="0">
                <a:solidFill>
                  <a:schemeClr val="tx1">
                    <a:lumMod val="85000"/>
                  </a:schemeClr>
                </a:solidFill>
                <a:latin typeface="Tw Cen MT" panose="020B0602020104020603" pitchFamily="34" charset="0"/>
              </a:rPr>
              <a:t>Including </a:t>
            </a:r>
          </a:p>
          <a:p>
            <a:pPr algn="ctr"/>
            <a:r>
              <a:rPr lang="en-US" sz="2800" dirty="0">
                <a:solidFill>
                  <a:schemeClr val="tx1">
                    <a:lumMod val="85000"/>
                  </a:schemeClr>
                </a:solidFill>
                <a:latin typeface="Tw Cen MT" panose="020B0602020104020603" pitchFamily="34" charset="0"/>
              </a:rPr>
              <a:t>PhD and DNP</a:t>
            </a:r>
            <a:endParaRPr lang="en-US" sz="2800" b="1" dirty="0">
              <a:solidFill>
                <a:schemeClr val="tx1">
                  <a:lumMod val="85000"/>
                </a:schemeClr>
              </a:solidFill>
              <a:latin typeface="Tw Cen MT" panose="020B0602020104020603" pitchFamily="34" charset="0"/>
            </a:endParaRPr>
          </a:p>
          <a:p>
            <a:endParaRPr lang="en-US" dirty="0"/>
          </a:p>
        </p:txBody>
      </p:sp>
    </p:spTree>
    <p:extLst>
      <p:ext uri="{BB962C8B-B14F-4D97-AF65-F5344CB8AC3E}">
        <p14:creationId xmlns:p14="http://schemas.microsoft.com/office/powerpoint/2010/main" val="379959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8190CEAB-9AFA-4539-95E2-DA90CFA04105}"/>
              </a:ext>
            </a:extLst>
          </p:cNvPr>
          <p:cNvPicPr>
            <a:picLocks noChangeAspect="1"/>
          </p:cNvPicPr>
          <p:nvPr/>
        </p:nvPicPr>
        <p:blipFill>
          <a:blip r:embed="rId3">
            <a:duotone>
              <a:prstClr val="black"/>
              <a:schemeClr val="accent1">
                <a:tint val="45000"/>
                <a:satMod val="400000"/>
              </a:schemeClr>
            </a:duotone>
          </a:blip>
          <a:stretch>
            <a:fillRect/>
          </a:stretch>
        </p:blipFill>
        <p:spPr>
          <a:xfrm>
            <a:off x="457203" y="-258618"/>
            <a:ext cx="11734797" cy="7838845"/>
          </a:xfrm>
          <a:prstGeom prst="rect">
            <a:avLst/>
          </a:prstGeom>
        </p:spPr>
      </p:pic>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2451873607"/>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Retention Rates</a:t>
                      </a:r>
                    </a:p>
                  </a:txBody>
                  <a:tcPr/>
                </a:tc>
                <a:extLst>
                  <a:ext uri="{0D108BD9-81ED-4DB2-BD59-A6C34878D82A}">
                    <a16:rowId xmlns:a16="http://schemas.microsoft.com/office/drawing/2014/main" val="2586741754"/>
                  </a:ext>
                </a:extLst>
              </a:tr>
            </a:tbl>
          </a:graphicData>
        </a:graphic>
      </p:graphicFrame>
      <p:sp>
        <p:nvSpPr>
          <p:cNvPr id="18" name="Rectangle 17">
            <a:extLst>
              <a:ext uri="{FF2B5EF4-FFF2-40B4-BE49-F238E27FC236}">
                <a16:creationId xmlns:a16="http://schemas.microsoft.com/office/drawing/2014/main" id="{9DABA2C3-7F54-4B3C-95C0-2A475B51999C}"/>
              </a:ext>
            </a:extLst>
          </p:cNvPr>
          <p:cNvSpPr/>
          <p:nvPr/>
        </p:nvSpPr>
        <p:spPr>
          <a:xfrm>
            <a:off x="457198" y="3293632"/>
            <a:ext cx="11734799" cy="1465868"/>
          </a:xfrm>
          <a:prstGeom prst="rect">
            <a:avLst/>
          </a:prstGeom>
          <a:solidFill>
            <a:srgbClr val="96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85000"/>
                  </a:schemeClr>
                </a:solidFill>
                <a:latin typeface="Tw Cen MT" panose="020B0602020104020603" pitchFamily="34" charset="0"/>
              </a:rPr>
              <a:t>Undergraduate students</a:t>
            </a:r>
          </a:p>
          <a:p>
            <a:pPr algn="ctr"/>
            <a:r>
              <a:rPr lang="en-US" sz="6000" dirty="0">
                <a:solidFill>
                  <a:schemeClr val="tx1">
                    <a:lumMod val="85000"/>
                  </a:schemeClr>
                </a:solidFill>
                <a:latin typeface="Tw Cen MT" panose="020B0602020104020603" pitchFamily="34" charset="0"/>
              </a:rPr>
              <a:t>84%</a:t>
            </a:r>
          </a:p>
        </p:txBody>
      </p:sp>
      <p:sp>
        <p:nvSpPr>
          <p:cNvPr id="21" name="Rectangle 20">
            <a:extLst>
              <a:ext uri="{FF2B5EF4-FFF2-40B4-BE49-F238E27FC236}">
                <a16:creationId xmlns:a16="http://schemas.microsoft.com/office/drawing/2014/main" id="{D30EB5BC-6159-49B6-95CE-F67DD9AE256D}"/>
              </a:ext>
            </a:extLst>
          </p:cNvPr>
          <p:cNvSpPr/>
          <p:nvPr/>
        </p:nvSpPr>
        <p:spPr>
          <a:xfrm>
            <a:off x="457200" y="1197959"/>
            <a:ext cx="11734800" cy="1463040"/>
          </a:xfrm>
          <a:prstGeom prst="rect">
            <a:avLst/>
          </a:prstGeom>
          <a:solidFill>
            <a:srgbClr val="96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85000"/>
                  </a:schemeClr>
                </a:solidFill>
                <a:latin typeface="Tw Cen MT" panose="020B0602020104020603" pitchFamily="34" charset="0"/>
              </a:rPr>
              <a:t>Graduate students</a:t>
            </a:r>
          </a:p>
          <a:p>
            <a:pPr algn="ctr"/>
            <a:r>
              <a:rPr lang="en-US" sz="6000" dirty="0">
                <a:solidFill>
                  <a:schemeClr val="tx1">
                    <a:lumMod val="85000"/>
                  </a:schemeClr>
                </a:solidFill>
                <a:latin typeface="Tw Cen MT" panose="020B0602020104020603" pitchFamily="34" charset="0"/>
              </a:rPr>
              <a:t>85%</a:t>
            </a:r>
          </a:p>
        </p:txBody>
      </p:sp>
      <p:sp>
        <p:nvSpPr>
          <p:cNvPr id="25" name="Rectangle 24">
            <a:extLst>
              <a:ext uri="{FF2B5EF4-FFF2-40B4-BE49-F238E27FC236}">
                <a16:creationId xmlns:a16="http://schemas.microsoft.com/office/drawing/2014/main" id="{26EDB774-8248-4E71-8E5D-725C3E43A157}"/>
              </a:ext>
            </a:extLst>
          </p:cNvPr>
          <p:cNvSpPr/>
          <p:nvPr/>
        </p:nvSpPr>
        <p:spPr>
          <a:xfrm>
            <a:off x="457200" y="5392133"/>
            <a:ext cx="11734800" cy="1465868"/>
          </a:xfrm>
          <a:prstGeom prst="rect">
            <a:avLst/>
          </a:prstGeom>
          <a:solidFill>
            <a:schemeClr val="bg2">
              <a:lumMod val="40000"/>
              <a:lumOff val="60000"/>
              <a:alpha val="3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85000"/>
                  </a:schemeClr>
                </a:solidFill>
                <a:latin typeface="Tw Cen MT" panose="020B0602020104020603" pitchFamily="34" charset="0"/>
              </a:rPr>
              <a:t>CCNE Recommendation</a:t>
            </a:r>
          </a:p>
          <a:p>
            <a:pPr algn="ctr"/>
            <a:r>
              <a:rPr lang="en-US" sz="6000" dirty="0">
                <a:solidFill>
                  <a:schemeClr val="tx1">
                    <a:lumMod val="85000"/>
                  </a:schemeClr>
                </a:solidFill>
                <a:latin typeface="Tw Cen MT" panose="020B0602020104020603" pitchFamily="34" charset="0"/>
              </a:rPr>
              <a:t>70%</a:t>
            </a:r>
          </a:p>
        </p:txBody>
      </p:sp>
    </p:spTree>
    <p:extLst>
      <p:ext uri="{BB962C8B-B14F-4D97-AF65-F5344CB8AC3E}">
        <p14:creationId xmlns:p14="http://schemas.microsoft.com/office/powerpoint/2010/main" val="2946247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123CF4-03B0-486D-85C0-02BA4556783B}"/>
              </a:ext>
            </a:extLst>
          </p:cNvPr>
          <p:cNvSpPr/>
          <p:nvPr/>
        </p:nvSpPr>
        <p:spPr>
          <a:xfrm>
            <a:off x="457199" y="0"/>
            <a:ext cx="11734797" cy="6858000"/>
          </a:xfrm>
          <a:prstGeom prst="rect">
            <a:avLst/>
          </a:prstGeom>
          <a:blipFill dpi="0" rotWithShape="1">
            <a:blip r:embed="rId3">
              <a:alphaModFix amt="40000"/>
            </a:blip>
            <a:srcRect/>
            <a:stretch>
              <a:fillRect t="-27890" b="-2498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EDE5B95-AE39-4BAE-8DD5-15BA07DC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9" name="Table 8">
            <a:extLst>
              <a:ext uri="{FF2B5EF4-FFF2-40B4-BE49-F238E27FC236}">
                <a16:creationId xmlns:a16="http://schemas.microsoft.com/office/drawing/2014/main" id="{C2A556F5-F8C4-469A-8F4C-914E7BC2A9C0}"/>
              </a:ext>
            </a:extLst>
          </p:cNvPr>
          <p:cNvGraphicFramePr>
            <a:graphicFrameLocks noGrp="1"/>
          </p:cNvGraphicFramePr>
          <p:nvPr>
            <p:extLst>
              <p:ext uri="{D42A27DB-BD31-4B8C-83A1-F6EECF244321}">
                <p14:modId xmlns:p14="http://schemas.microsoft.com/office/powerpoint/2010/main" val="1614933844"/>
              </p:ext>
            </p:extLst>
          </p:nvPr>
        </p:nvGraphicFramePr>
        <p:xfrm>
          <a:off x="457200" y="248492"/>
          <a:ext cx="11734797" cy="914400"/>
        </p:xfrm>
        <a:graphic>
          <a:graphicData uri="http://schemas.openxmlformats.org/drawingml/2006/table">
            <a:tbl>
              <a:tblPr firstRow="1" bandRow="1">
                <a:tableStyleId>{D27102A9-8310-4765-A935-A1911B00CA55}</a:tableStyleId>
              </a:tblPr>
              <a:tblGrid>
                <a:gridCol w="11734797">
                  <a:extLst>
                    <a:ext uri="{9D8B030D-6E8A-4147-A177-3AD203B41FA5}">
                      <a16:colId xmlns:a16="http://schemas.microsoft.com/office/drawing/2014/main" val="2018372189"/>
                    </a:ext>
                  </a:extLst>
                </a:gridCol>
              </a:tblGrid>
              <a:tr h="0">
                <a:tc>
                  <a:txBody>
                    <a:bodyPr/>
                    <a:lstStyle/>
                    <a:p>
                      <a:r>
                        <a:rPr lang="en-US" sz="5400" b="0" dirty="0">
                          <a:solidFill>
                            <a:schemeClr val="tx1">
                              <a:lumMod val="85000"/>
                            </a:schemeClr>
                          </a:solidFill>
                          <a:latin typeface="Tw Cen MT" panose="020B0602020104020603" pitchFamily="34" charset="0"/>
                        </a:rPr>
                        <a:t>Pass Rates</a:t>
                      </a:r>
                    </a:p>
                  </a:txBody>
                  <a:tcPr/>
                </a:tc>
                <a:extLst>
                  <a:ext uri="{0D108BD9-81ED-4DB2-BD59-A6C34878D82A}">
                    <a16:rowId xmlns:a16="http://schemas.microsoft.com/office/drawing/2014/main" val="2586741754"/>
                  </a:ext>
                </a:extLst>
              </a:tr>
            </a:tbl>
          </a:graphicData>
        </a:graphic>
      </p:graphicFrame>
      <p:sp>
        <p:nvSpPr>
          <p:cNvPr id="20" name="TextBox 19">
            <a:extLst>
              <a:ext uri="{FF2B5EF4-FFF2-40B4-BE49-F238E27FC236}">
                <a16:creationId xmlns:a16="http://schemas.microsoft.com/office/drawing/2014/main" id="{173AE455-533D-41C3-AB7A-2FB3E72ED1DF}"/>
              </a:ext>
            </a:extLst>
          </p:cNvPr>
          <p:cNvSpPr txBox="1"/>
          <p:nvPr/>
        </p:nvSpPr>
        <p:spPr>
          <a:xfrm>
            <a:off x="457200" y="1169516"/>
            <a:ext cx="5726116" cy="954107"/>
          </a:xfrm>
          <a:prstGeom prst="rect">
            <a:avLst/>
          </a:prstGeom>
          <a:noFill/>
        </p:spPr>
        <p:txBody>
          <a:bodyPr wrap="square" rtlCol="0">
            <a:spAutoFit/>
          </a:bodyPr>
          <a:lstStyle/>
          <a:p>
            <a:pPr algn="ctr"/>
            <a:r>
              <a:rPr lang="en-US" sz="2800" dirty="0">
                <a:solidFill>
                  <a:schemeClr val="tx1">
                    <a:lumMod val="85000"/>
                  </a:schemeClr>
                </a:solidFill>
                <a:latin typeface="Tw Cen MT" panose="020B0602020104020603" pitchFamily="34" charset="0"/>
              </a:rPr>
              <a:t>National Council Licensure Examination for Registered Nurses (NCLEX)</a:t>
            </a:r>
          </a:p>
        </p:txBody>
      </p:sp>
      <p:sp>
        <p:nvSpPr>
          <p:cNvPr id="23" name="Oval 22">
            <a:extLst>
              <a:ext uri="{FF2B5EF4-FFF2-40B4-BE49-F238E27FC236}">
                <a16:creationId xmlns:a16="http://schemas.microsoft.com/office/drawing/2014/main" id="{903F2457-E120-4B2F-9C30-03CE997B71BB}"/>
              </a:ext>
            </a:extLst>
          </p:cNvPr>
          <p:cNvSpPr/>
          <p:nvPr/>
        </p:nvSpPr>
        <p:spPr>
          <a:xfrm>
            <a:off x="1863376" y="4123208"/>
            <a:ext cx="2580661" cy="2578608"/>
          </a:xfrm>
          <a:prstGeom prst="ellipse">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schemeClr>
                </a:solidFill>
                <a:latin typeface="Tw Cen MT" panose="020B0602020104020603" pitchFamily="34" charset="0"/>
              </a:rPr>
              <a:t>Nationwide</a:t>
            </a:r>
          </a:p>
          <a:p>
            <a:pPr algn="ctr"/>
            <a:r>
              <a:rPr lang="en-US" sz="4800" b="1" dirty="0">
                <a:solidFill>
                  <a:schemeClr val="tx1">
                    <a:lumMod val="85000"/>
                  </a:schemeClr>
                </a:solidFill>
                <a:latin typeface="Tw Cen MT" panose="020B0602020104020603" pitchFamily="34" charset="0"/>
              </a:rPr>
              <a:t>88%</a:t>
            </a:r>
          </a:p>
        </p:txBody>
      </p:sp>
      <p:sp>
        <p:nvSpPr>
          <p:cNvPr id="26" name="Oval 25">
            <a:extLst>
              <a:ext uri="{FF2B5EF4-FFF2-40B4-BE49-F238E27FC236}">
                <a16:creationId xmlns:a16="http://schemas.microsoft.com/office/drawing/2014/main" id="{5DB79042-FB41-40A1-B397-0932345B9009}"/>
              </a:ext>
            </a:extLst>
          </p:cNvPr>
          <p:cNvSpPr/>
          <p:nvPr/>
        </p:nvSpPr>
        <p:spPr>
          <a:xfrm>
            <a:off x="796886" y="2978381"/>
            <a:ext cx="2030155" cy="2029968"/>
          </a:xfrm>
          <a:prstGeom prst="ellipse">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lumMod val="85000"/>
                  </a:schemeClr>
                </a:solidFill>
                <a:latin typeface="Tw Cen MT" panose="020B0602020104020603" pitchFamily="34" charset="0"/>
              </a:rPr>
              <a:t>Illinois</a:t>
            </a:r>
          </a:p>
          <a:p>
            <a:pPr algn="ctr"/>
            <a:r>
              <a:rPr lang="en-US" sz="4800" b="1" dirty="0">
                <a:solidFill>
                  <a:schemeClr val="tx1">
                    <a:lumMod val="85000"/>
                  </a:schemeClr>
                </a:solidFill>
                <a:latin typeface="Tw Cen MT" panose="020B0602020104020603" pitchFamily="34" charset="0"/>
              </a:rPr>
              <a:t>88%</a:t>
            </a:r>
          </a:p>
        </p:txBody>
      </p:sp>
      <p:sp>
        <p:nvSpPr>
          <p:cNvPr id="27" name="Oval 26">
            <a:extLst>
              <a:ext uri="{FF2B5EF4-FFF2-40B4-BE49-F238E27FC236}">
                <a16:creationId xmlns:a16="http://schemas.microsoft.com/office/drawing/2014/main" id="{073627DC-1B40-4C02-B0EE-77FA32F0423B}"/>
              </a:ext>
            </a:extLst>
          </p:cNvPr>
          <p:cNvSpPr/>
          <p:nvPr/>
        </p:nvSpPr>
        <p:spPr>
          <a:xfrm>
            <a:off x="2467786" y="2088874"/>
            <a:ext cx="2468880" cy="2468880"/>
          </a:xfrm>
          <a:prstGeom prst="ellipse">
            <a:avLst/>
          </a:prstGeom>
          <a:solidFill>
            <a:srgbClr val="C00000"/>
          </a:solidFill>
          <a:ln w="1587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chemeClr val="tx1">
                    <a:lumMod val="85000"/>
                  </a:schemeClr>
                </a:solidFill>
                <a:effectLst/>
                <a:uLnTx/>
                <a:uFillTx/>
                <a:latin typeface="Tw Cen MT" panose="020B0602020104020603" pitchFamily="34" charset="0"/>
                <a:ea typeface="+mn-ea"/>
                <a:cs typeface="+mn-cs"/>
              </a:rPr>
              <a:t>MCN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tx1">
                    <a:lumMod val="85000"/>
                  </a:schemeClr>
                </a:solidFill>
                <a:effectLst/>
                <a:uLnTx/>
                <a:uFillTx/>
                <a:latin typeface="Tw Cen MT" panose="020B0602020104020603" pitchFamily="34" charset="0"/>
                <a:ea typeface="+mn-ea"/>
                <a:cs typeface="+mn-cs"/>
              </a:rPr>
              <a:t>96%</a:t>
            </a:r>
          </a:p>
        </p:txBody>
      </p:sp>
      <p:sp>
        <p:nvSpPr>
          <p:cNvPr id="31" name="TextBox 30">
            <a:extLst>
              <a:ext uri="{FF2B5EF4-FFF2-40B4-BE49-F238E27FC236}">
                <a16:creationId xmlns:a16="http://schemas.microsoft.com/office/drawing/2014/main" id="{C9860A17-4EBC-42C5-91F0-45D33F43ADD5}"/>
              </a:ext>
            </a:extLst>
          </p:cNvPr>
          <p:cNvSpPr txBox="1"/>
          <p:nvPr/>
        </p:nvSpPr>
        <p:spPr>
          <a:xfrm>
            <a:off x="7840581" y="1193149"/>
            <a:ext cx="4083128" cy="954107"/>
          </a:xfrm>
          <a:prstGeom prst="rect">
            <a:avLst/>
          </a:prstGeom>
          <a:noFill/>
        </p:spPr>
        <p:txBody>
          <a:bodyPr wrap="square" rtlCol="0">
            <a:spAutoFit/>
          </a:bodyPr>
          <a:lstStyle/>
          <a:p>
            <a:pPr algn="ctr"/>
            <a:r>
              <a:rPr lang="en-US" sz="2800" dirty="0">
                <a:solidFill>
                  <a:schemeClr val="tx1">
                    <a:lumMod val="85000"/>
                  </a:schemeClr>
                </a:solidFill>
                <a:latin typeface="Tw Cen MT" panose="020B0602020104020603" pitchFamily="34" charset="0"/>
              </a:rPr>
              <a:t>Family Nurse Practitioner Certification</a:t>
            </a:r>
          </a:p>
        </p:txBody>
      </p:sp>
      <p:sp>
        <p:nvSpPr>
          <p:cNvPr id="33" name="Oval 32">
            <a:extLst>
              <a:ext uri="{FF2B5EF4-FFF2-40B4-BE49-F238E27FC236}">
                <a16:creationId xmlns:a16="http://schemas.microsoft.com/office/drawing/2014/main" id="{E256602F-1621-4935-AF23-B19F46CDF560}"/>
              </a:ext>
            </a:extLst>
          </p:cNvPr>
          <p:cNvSpPr/>
          <p:nvPr/>
        </p:nvSpPr>
        <p:spPr>
          <a:xfrm>
            <a:off x="9512633" y="3993365"/>
            <a:ext cx="2585156" cy="2587752"/>
          </a:xfrm>
          <a:prstGeom prst="ellipse">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schemeClr>
                </a:solidFill>
                <a:latin typeface="Tw Cen MT" panose="020B0602020104020603" pitchFamily="34" charset="0"/>
              </a:rPr>
              <a:t>Nationwide</a:t>
            </a:r>
          </a:p>
          <a:p>
            <a:pPr algn="ctr"/>
            <a:r>
              <a:rPr lang="en-US" sz="4400" b="1" dirty="0">
                <a:solidFill>
                  <a:schemeClr val="tx1">
                    <a:lumMod val="85000"/>
                  </a:schemeClr>
                </a:solidFill>
                <a:latin typeface="Tw Cen MT" panose="020B0602020104020603" pitchFamily="34" charset="0"/>
              </a:rPr>
              <a:t>82.9%</a:t>
            </a:r>
          </a:p>
          <a:p>
            <a:pPr algn="ctr"/>
            <a:r>
              <a:rPr lang="en-US" sz="2000" dirty="0">
                <a:solidFill>
                  <a:schemeClr val="tx1">
                    <a:lumMod val="85000"/>
                  </a:schemeClr>
                </a:solidFill>
                <a:latin typeface="Tw Cen MT" panose="020B0602020104020603" pitchFamily="34" charset="0"/>
              </a:rPr>
              <a:t>*2017</a:t>
            </a:r>
          </a:p>
        </p:txBody>
      </p:sp>
      <p:sp>
        <p:nvSpPr>
          <p:cNvPr id="32" name="Oval 31">
            <a:extLst>
              <a:ext uri="{FF2B5EF4-FFF2-40B4-BE49-F238E27FC236}">
                <a16:creationId xmlns:a16="http://schemas.microsoft.com/office/drawing/2014/main" id="{8DF7BA52-3C94-4038-AE34-868E4BB3C2DF}"/>
              </a:ext>
            </a:extLst>
          </p:cNvPr>
          <p:cNvSpPr/>
          <p:nvPr/>
        </p:nvSpPr>
        <p:spPr>
          <a:xfrm>
            <a:off x="8410058" y="2123623"/>
            <a:ext cx="2468880" cy="24688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lumMod val="85000"/>
                  </a:schemeClr>
                </a:solidFill>
                <a:latin typeface="Tw Cen MT" panose="020B0602020104020603" pitchFamily="34" charset="0"/>
              </a:rPr>
              <a:t>MCN</a:t>
            </a:r>
          </a:p>
          <a:p>
            <a:pPr algn="ctr"/>
            <a:r>
              <a:rPr lang="en-US" sz="4800" b="1" dirty="0">
                <a:solidFill>
                  <a:schemeClr val="tx1">
                    <a:lumMod val="85000"/>
                  </a:schemeClr>
                </a:solidFill>
                <a:latin typeface="Tw Cen MT" panose="020B0602020104020603" pitchFamily="34" charset="0"/>
              </a:rPr>
              <a:t>100%</a:t>
            </a:r>
          </a:p>
        </p:txBody>
      </p:sp>
      <p:sp>
        <p:nvSpPr>
          <p:cNvPr id="2" name="TextBox 1">
            <a:extLst>
              <a:ext uri="{FF2B5EF4-FFF2-40B4-BE49-F238E27FC236}">
                <a16:creationId xmlns:a16="http://schemas.microsoft.com/office/drawing/2014/main" id="{C30D2142-A78A-40B0-B6DF-BBA9FA9C0A0B}"/>
              </a:ext>
            </a:extLst>
          </p:cNvPr>
          <p:cNvSpPr txBox="1"/>
          <p:nvPr/>
        </p:nvSpPr>
        <p:spPr>
          <a:xfrm>
            <a:off x="7302703" y="6350227"/>
            <a:ext cx="3203785" cy="369332"/>
          </a:xfrm>
          <a:prstGeom prst="rect">
            <a:avLst/>
          </a:prstGeom>
          <a:noFill/>
        </p:spPr>
        <p:txBody>
          <a:bodyPr wrap="square" rtlCol="0">
            <a:spAutoFit/>
          </a:bodyPr>
          <a:lstStyle/>
          <a:p>
            <a:r>
              <a:rPr lang="en-US" dirty="0">
                <a:solidFill>
                  <a:schemeClr val="tx1">
                    <a:lumMod val="85000"/>
                  </a:schemeClr>
                </a:solidFill>
                <a:latin typeface="Tw Cen MT" panose="020B0602020104020603" pitchFamily="34" charset="0"/>
              </a:rPr>
              <a:t>*2018 rates not yet available</a:t>
            </a:r>
            <a:endParaRPr lang="en-US" dirty="0"/>
          </a:p>
        </p:txBody>
      </p:sp>
    </p:spTree>
    <p:extLst>
      <p:ext uri="{BB962C8B-B14F-4D97-AF65-F5344CB8AC3E}">
        <p14:creationId xmlns:p14="http://schemas.microsoft.com/office/powerpoint/2010/main" val="2514717108"/>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2028</TotalTime>
  <Words>1135</Words>
  <Application>Microsoft Office PowerPoint</Application>
  <PresentationFormat>Widescreen</PresentationFormat>
  <Paragraphs>273</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Century Schoolbook</vt:lpstr>
      <vt:lpstr>Tw Cen MT</vt:lpstr>
      <vt:lpstr>Wingdings</vt:lpstr>
      <vt:lpstr>Wingdings 2</vt:lpstr>
      <vt:lpstr>View</vt:lpstr>
      <vt:lpstr>Mennonite College of Nursing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Susan</dc:creator>
  <cp:lastModifiedBy>Witzig, Amy</cp:lastModifiedBy>
  <cp:revision>146</cp:revision>
  <cp:lastPrinted>2019-03-19T21:33:06Z</cp:lastPrinted>
  <dcterms:created xsi:type="dcterms:W3CDTF">2019-03-13T17:57:20Z</dcterms:created>
  <dcterms:modified xsi:type="dcterms:W3CDTF">2019-04-19T13:08:04Z</dcterms:modified>
</cp:coreProperties>
</file>