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84" r:id="rId23"/>
    <p:sldId id="278" r:id="rId24"/>
    <p:sldId id="279" r:id="rId25"/>
    <p:sldId id="280" r:id="rId26"/>
    <p:sldId id="286" r:id="rId27"/>
    <p:sldId id="281" r:id="rId28"/>
    <p:sldId id="28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0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5E5F13-D80F-47A0-8962-C42DBD7FD4CF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1A12BC-2368-4D62-A0BF-78DC8AD7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0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0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88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31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19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41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187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78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20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115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58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1091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5CAC-CE6E-4649-9969-598EEB7B99FE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4A93-E2C3-47C7-BC9F-EF7E6D1C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37" y="3"/>
            <a:ext cx="8009315" cy="2244437"/>
          </a:xfrm>
        </p:spPr>
        <p:txBody>
          <a:bodyPr>
            <a:noAutofit/>
          </a:bodyPr>
          <a:lstStyle/>
          <a:p>
            <a:r>
              <a:rPr lang="en-US" sz="6500" b="1" dirty="0">
                <a:solidFill>
                  <a:schemeClr val="bg1"/>
                </a:solidFill>
                <a:latin typeface="+mn-lt"/>
              </a:rPr>
              <a:t>Milner Library </a:t>
            </a:r>
            <a:br>
              <a:rPr lang="en-US" sz="65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FY19 Annual Report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FY20 Planning Document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893" y="4792120"/>
            <a:ext cx="6858000" cy="1018515"/>
          </a:xfrm>
        </p:spPr>
        <p:txBody>
          <a:bodyPr>
            <a:noAutofit/>
          </a:bodyPr>
          <a:lstStyle/>
          <a:p>
            <a:r>
              <a:rPr lang="fr-FR" sz="2500" b="1" i="1" dirty="0">
                <a:solidFill>
                  <a:schemeClr val="bg1"/>
                </a:solidFill>
              </a:rPr>
              <a:t>Shari Zeck, </a:t>
            </a:r>
            <a:r>
              <a:rPr lang="fr-FR" sz="2500" b="1" i="1" dirty="0" err="1">
                <a:solidFill>
                  <a:schemeClr val="bg1"/>
                </a:solidFill>
              </a:rPr>
              <a:t>Interim</a:t>
            </a:r>
            <a:r>
              <a:rPr lang="fr-FR" sz="2500" b="1" i="1" dirty="0">
                <a:solidFill>
                  <a:schemeClr val="bg1"/>
                </a:solidFill>
              </a:rPr>
              <a:t> Dean</a:t>
            </a:r>
          </a:p>
          <a:p>
            <a:r>
              <a:rPr lang="fr-FR" sz="2500" b="1" i="1" dirty="0">
                <a:solidFill>
                  <a:schemeClr val="bg1"/>
                </a:solidFill>
              </a:rPr>
              <a:t> March 26, 2019</a:t>
            </a:r>
            <a:endParaRPr lang="en-US" sz="25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31" y="5749828"/>
            <a:ext cx="2717743" cy="85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438"/>
            <a:ext cx="9144000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952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2" y="2"/>
            <a:ext cx="6786303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Measures of Productivity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1" y="5151886"/>
            <a:ext cx="1163260" cy="1706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1" y="1055716"/>
            <a:ext cx="8199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Over 275 individual library instruction sessions in Fall of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Gate count is down nearly 20K over last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In-library 3 hour checkouts for laptops exceeded 9,000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Approximately $60k saved via cancellation of print and journal subscriptions, whose cost per use was greater than $75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Our faculty have produced several outstanding articles, conference presentations, and workshops this year. Among the highlights are: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Two articles in a special WWI themed issue of </a:t>
            </a:r>
            <a:r>
              <a:rPr lang="en-US" i="1" dirty="0"/>
              <a:t>Illinois Heritage</a:t>
            </a:r>
            <a:r>
              <a:rPr lang="en-US" dirty="0"/>
              <a:t>, one by Angela Bonnell and the other by April Anderson-Zorn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Sandy Roe served as editor of </a:t>
            </a:r>
            <a:r>
              <a:rPr lang="en-US" i="1" dirty="0"/>
              <a:t>Cataloging and Classification Quarterly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Chad Buckley serves as Biology subject editor for Resources for </a:t>
            </a:r>
            <a:r>
              <a:rPr lang="en-US" i="1" dirty="0"/>
              <a:t>College Libraries</a:t>
            </a:r>
            <a:r>
              <a:rPr lang="en-US" dirty="0"/>
              <a:t> and reviews books for </a:t>
            </a:r>
            <a:r>
              <a:rPr lang="en-US" i="1" dirty="0"/>
              <a:t>Choice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Van Schwartz reviewed and revised the “Women Internationally” section of the </a:t>
            </a:r>
            <a:r>
              <a:rPr lang="en-US" i="1" dirty="0"/>
              <a:t>ACRL Women and Gender Studies Section Research Agenda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Maureen Brunsdale wrote an article for </a:t>
            </a:r>
            <a:r>
              <a:rPr lang="en-US" i="1" dirty="0"/>
              <a:t>Bandwagon</a:t>
            </a:r>
            <a:r>
              <a:rPr lang="en-US" dirty="0"/>
              <a:t>, the official publication of the Circus Historical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4100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844306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INTERNAL REALLOCATIONS AND REORGANIZATIONS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780894"/>
            <a:ext cx="5403608" cy="1018515"/>
          </a:xfrm>
        </p:spPr>
        <p:txBody>
          <a:bodyPr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FY19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8638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2" y="2"/>
            <a:ext cx="9030739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232937"/>
                </a:solidFill>
                <a:latin typeface="+mn-lt"/>
              </a:rPr>
              <a:t>Internal reallocations and reorganizations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4762501"/>
            <a:ext cx="1428751" cy="2095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2" y="957293"/>
            <a:ext cx="7886700" cy="5182004"/>
          </a:xfrm>
        </p:spPr>
        <p:txBody>
          <a:bodyPr>
            <a:normAutofit fontScale="55000" lnSpcReduction="20000"/>
          </a:bodyPr>
          <a:lstStyle/>
          <a:p>
            <a:r>
              <a:rPr lang="en-US" sz="3300" b="1" dirty="0">
                <a:solidFill>
                  <a:srgbClr val="232937"/>
                </a:solidFill>
              </a:rPr>
              <a:t>Interim appointments </a:t>
            </a:r>
          </a:p>
          <a:p>
            <a:pPr lvl="1"/>
            <a:r>
              <a:rPr lang="en-US" sz="2500" dirty="0"/>
              <a:t>Acting Head of Cataloging, Acquisitions &amp; Processing (TT Faculty)</a:t>
            </a:r>
            <a:endParaRPr lang="en-US" sz="2500" b="1" dirty="0">
              <a:solidFill>
                <a:srgbClr val="232937"/>
              </a:solidFill>
            </a:endParaRPr>
          </a:p>
          <a:p>
            <a:r>
              <a:rPr lang="en-US" sz="3300" b="1" dirty="0">
                <a:solidFill>
                  <a:srgbClr val="232937"/>
                </a:solidFill>
              </a:rPr>
              <a:t>Reclassified</a:t>
            </a:r>
            <a:endParaRPr lang="en-US" sz="3300" dirty="0">
              <a:solidFill>
                <a:srgbClr val="232937"/>
              </a:solidFill>
            </a:endParaRP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University Archivist (AP to TT Faculty)</a:t>
            </a:r>
          </a:p>
          <a:p>
            <a:r>
              <a:rPr lang="en-US" sz="3300" b="1" dirty="0">
                <a:solidFill>
                  <a:srgbClr val="232937"/>
                </a:solidFill>
              </a:rPr>
              <a:t>Retirements 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Subject Liaison (NTT)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Government Documents Assistant (CS)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Cataloging (TT Faculty)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Distribution Clerk/Facilities Manager (CS, forthcoming in June)</a:t>
            </a:r>
          </a:p>
          <a:p>
            <a:r>
              <a:rPr lang="en-US" sz="3300" b="1" dirty="0">
                <a:solidFill>
                  <a:srgbClr val="232937"/>
                </a:solidFill>
              </a:rPr>
              <a:t>Resignations 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Subject Liaison/Instruction (NTT)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Continuation Specialist (CS)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Digitization Coordinator (AP)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Director of Communications and Outreach (AP, forthcoming in April)</a:t>
            </a:r>
          </a:p>
          <a:p>
            <a:pPr lvl="1"/>
            <a:r>
              <a:rPr lang="en-US" sz="2500" dirty="0">
                <a:solidFill>
                  <a:srgbClr val="232937"/>
                </a:solidFill>
              </a:rPr>
              <a:t>Unix Administrator (CS)</a:t>
            </a:r>
          </a:p>
          <a:p>
            <a:r>
              <a:rPr lang="en-US" sz="3300" b="1" dirty="0">
                <a:solidFill>
                  <a:srgbClr val="232937"/>
                </a:solidFill>
              </a:rPr>
              <a:t>New Positions</a:t>
            </a:r>
          </a:p>
          <a:p>
            <a:pPr lvl="1"/>
            <a:r>
              <a:rPr lang="en-US" sz="2500" dirty="0"/>
              <a:t>Head of Cataloging, Acquisitions and Processing (TT Faculty</a:t>
            </a:r>
            <a:r>
              <a:rPr lang="en-US" sz="2500"/>
              <a:t>, Begins July 1)</a:t>
            </a:r>
            <a:endParaRPr lang="en-US" sz="2500" dirty="0"/>
          </a:p>
          <a:p>
            <a:pPr lvl="1"/>
            <a:r>
              <a:rPr lang="en-US" sz="2500" dirty="0"/>
              <a:t>Coordinator of Preservation (TT Faculty, unsuccessful)</a:t>
            </a:r>
          </a:p>
          <a:p>
            <a:r>
              <a:rPr lang="en-US" sz="3300" b="1" dirty="0">
                <a:solidFill>
                  <a:srgbClr val="222936"/>
                </a:solidFill>
              </a:rPr>
              <a:t>Replacements</a:t>
            </a:r>
          </a:p>
          <a:p>
            <a:pPr lvl="1"/>
            <a:r>
              <a:rPr lang="en-US" sz="2500" dirty="0"/>
              <a:t>Conservator (AP, hired May 2018) </a:t>
            </a:r>
          </a:p>
          <a:p>
            <a:pPr lvl="1"/>
            <a:r>
              <a:rPr lang="en-US" sz="2500" dirty="0"/>
              <a:t>Digitization Coordinator (AP, search in progress)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5391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385877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USE OF ADDITIONAL FUNDS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226788"/>
            <a:ext cx="5403608" cy="1018515"/>
          </a:xfrm>
        </p:spPr>
        <p:txBody>
          <a:bodyPr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FY19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9823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7566445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Use of additional funds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1035916"/>
            <a:ext cx="7886700" cy="4351338"/>
          </a:xfrm>
        </p:spPr>
        <p:txBody>
          <a:bodyPr>
            <a:normAutofit/>
          </a:bodyPr>
          <a:lstStyle/>
          <a:p>
            <a:r>
              <a:rPr lang="en-US" sz="2600" b="1" dirty="0"/>
              <a:t>Temporary funds from the Provost’s Office</a:t>
            </a:r>
          </a:p>
          <a:p>
            <a:pPr lvl="1"/>
            <a:r>
              <a:rPr lang="en-US" sz="1900" dirty="0"/>
              <a:t>Milner Library received $25,000 in Provost Enhancement dollars which were used to purchase a book imaging system. </a:t>
            </a:r>
          </a:p>
          <a:p>
            <a:pPr lvl="1"/>
            <a:r>
              <a:rPr lang="en-US" sz="1900" dirty="0"/>
              <a:t>Approximately $35,000 of Technology Tuition Funds were employed student assistants in the lab</a:t>
            </a:r>
          </a:p>
          <a:p>
            <a:r>
              <a:rPr lang="en-US" sz="2600" b="1" dirty="0"/>
              <a:t>External Funding</a:t>
            </a:r>
          </a:p>
          <a:p>
            <a:pPr lvl="1"/>
            <a:r>
              <a:rPr lang="en-US" sz="1900" dirty="0"/>
              <a:t>During FY19 Milner Library received $345,545 from the Library of Congress for the continuation of the Teaching with Primary Resources program. </a:t>
            </a:r>
          </a:p>
          <a:p>
            <a:pPr lvl="1"/>
            <a:r>
              <a:rPr lang="en-US" sz="1900" dirty="0"/>
              <a:t>Our $328k grant to support digitization of circus route books is in its second year</a:t>
            </a:r>
          </a:p>
          <a:p>
            <a:pPr marL="457200" lvl="1" indent="0">
              <a:buNone/>
            </a:pP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455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7997767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Use of additional funds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4762501"/>
            <a:ext cx="1428751" cy="2095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1" y="983560"/>
            <a:ext cx="7886700" cy="5117981"/>
          </a:xfrm>
        </p:spPr>
        <p:txBody>
          <a:bodyPr>
            <a:normAutofit/>
          </a:bodyPr>
          <a:lstStyle/>
          <a:p>
            <a:r>
              <a:rPr lang="en-US" sz="2600" b="1" dirty="0"/>
              <a:t>Foundation Funds</a:t>
            </a:r>
          </a:p>
          <a:p>
            <a:pPr lvl="1"/>
            <a:r>
              <a:rPr lang="en-US" sz="1900" dirty="0"/>
              <a:t>Foundation funds were used by Milner for book purchases, alumni events, speaker honorariums and travel</a:t>
            </a:r>
          </a:p>
          <a:p>
            <a:r>
              <a:rPr lang="en-US" sz="2600" b="1" dirty="0"/>
              <a:t>Other Variance Funds</a:t>
            </a:r>
          </a:p>
          <a:p>
            <a:pPr lvl="1"/>
            <a:r>
              <a:rPr lang="en-US" sz="1900" dirty="0"/>
              <a:t>$99,000 of SBC funds were used to purchase electronic Web of Science </a:t>
            </a:r>
            <a:r>
              <a:rPr lang="en-US" sz="1900" dirty="0" err="1"/>
              <a:t>backfiles</a:t>
            </a:r>
            <a:r>
              <a:rPr lang="en-US" sz="1900" dirty="0"/>
              <a:t>. </a:t>
            </a:r>
          </a:p>
          <a:p>
            <a:pPr lvl="1"/>
            <a:r>
              <a:rPr lang="en-US" sz="1900" dirty="0"/>
              <a:t>The remainder of Milner’s SBC we will ask to carry over into 2020, as the delay of the plaza repair prevented its expenditure.</a:t>
            </a:r>
          </a:p>
        </p:txBody>
      </p:sp>
    </p:spTree>
    <p:extLst>
      <p:ext uri="{BB962C8B-B14F-4D97-AF65-F5344CB8AC3E}">
        <p14:creationId xmlns:p14="http://schemas.microsoft.com/office/powerpoint/2010/main" val="310598879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236248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FY20 PLANNING</a:t>
            </a:r>
          </a:p>
        </p:txBody>
      </p:sp>
    </p:spTree>
    <p:extLst>
      <p:ext uri="{BB962C8B-B14F-4D97-AF65-F5344CB8AC3E}">
        <p14:creationId xmlns:p14="http://schemas.microsoft.com/office/powerpoint/2010/main" val="25356935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6964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078306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OBJECTIVES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035594"/>
            <a:ext cx="5403608" cy="1018515"/>
          </a:xfrm>
        </p:spPr>
        <p:txBody>
          <a:bodyPr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FY20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3533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957293"/>
            <a:ext cx="7886700" cy="5318816"/>
          </a:xfrm>
        </p:spPr>
        <p:txBody>
          <a:bodyPr>
            <a:normAutofit/>
          </a:bodyPr>
          <a:lstStyle/>
          <a:p>
            <a:r>
              <a:rPr lang="en-US" b="1" dirty="0"/>
              <a:t>Refine library systems and processes (</a:t>
            </a:r>
            <a:r>
              <a:rPr lang="en-US" b="1" i="1" dirty="0"/>
              <a:t>Connect</a:t>
            </a:r>
            <a:r>
              <a:rPr lang="en-US" b="1" dirty="0"/>
              <a:t>)</a:t>
            </a:r>
          </a:p>
          <a:p>
            <a:pPr lvl="1"/>
            <a:r>
              <a:rPr lang="en-US" sz="2100" dirty="0"/>
              <a:t>The library information system shared among CARLI libraries is changing from “Voyager” to “Alma.” “Go live” is set for summer of 2020. </a:t>
            </a:r>
          </a:p>
          <a:p>
            <a:r>
              <a:rPr lang="en-US" b="1" dirty="0"/>
              <a:t>Assess and communicate needs for faculty researchers (</a:t>
            </a:r>
            <a:r>
              <a:rPr lang="en-US" b="1" i="1" dirty="0"/>
              <a:t>Educate</a:t>
            </a:r>
            <a:r>
              <a:rPr lang="en-US" b="1" dirty="0"/>
              <a:t> and </a:t>
            </a:r>
            <a:r>
              <a:rPr lang="en-US" b="1" i="1" dirty="0"/>
              <a:t>Connect</a:t>
            </a:r>
            <a:r>
              <a:rPr lang="en-US" b="1" dirty="0"/>
              <a:t>)</a:t>
            </a:r>
          </a:p>
          <a:p>
            <a:pPr lvl="1"/>
            <a:r>
              <a:rPr lang="en-US" sz="2100" dirty="0"/>
              <a:t>Complete report from Digital Humanities working group and begin implementation</a:t>
            </a:r>
          </a:p>
          <a:p>
            <a:pPr lvl="1"/>
            <a:r>
              <a:rPr lang="en-US" sz="2100" dirty="0"/>
              <a:t>Work with Office of Research and Graduate Studies to educate faculty on predatory journals, open access, and the changing landscape of academic publishing and library acquisitions.</a:t>
            </a:r>
          </a:p>
          <a:p>
            <a:pPr lvl="1"/>
            <a:r>
              <a:rPr lang="en-US" sz="2100" dirty="0"/>
              <a:t>Continue to expand and communicate the resources of Special Collections to ISU classes</a:t>
            </a:r>
          </a:p>
          <a:p>
            <a:pPr lvl="1"/>
            <a:r>
              <a:rPr lang="en-US" sz="2100" dirty="0"/>
              <a:t>Prepare digital collections short and mid term plans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704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51094"/>
            <a:ext cx="7886700" cy="4016825"/>
          </a:xfrm>
        </p:spPr>
        <p:txBody>
          <a:bodyPr>
            <a:normAutofit/>
          </a:bodyPr>
          <a:lstStyle/>
          <a:p>
            <a:r>
              <a:rPr lang="en-US" dirty="0"/>
              <a:t>Leta Janssen, Business Manager</a:t>
            </a:r>
          </a:p>
          <a:p>
            <a:r>
              <a:rPr lang="en-US" dirty="0"/>
              <a:t>Chad Kahl, Associate Dean</a:t>
            </a:r>
          </a:p>
          <a:p>
            <a:r>
              <a:rPr lang="en-US" dirty="0"/>
              <a:t>Dallas Long, Associate Dean</a:t>
            </a:r>
          </a:p>
          <a:p>
            <a:r>
              <a:rPr lang="en-US" dirty="0"/>
              <a:t>Colleen Rice, Communications Director</a:t>
            </a:r>
          </a:p>
          <a:p>
            <a:r>
              <a:rPr lang="en-US" dirty="0"/>
              <a:t>Shari Zeck, Interim Dean</a:t>
            </a:r>
          </a:p>
          <a:p>
            <a:endParaRPr lang="en-US" sz="3200" dirty="0">
              <a:solidFill>
                <a:srgbClr val="232937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2" y="2"/>
            <a:ext cx="7251815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Milner Administration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4762501"/>
            <a:ext cx="1428751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0380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957293"/>
            <a:ext cx="7886700" cy="5052810"/>
          </a:xfrm>
        </p:spPr>
        <p:txBody>
          <a:bodyPr>
            <a:normAutofit/>
          </a:bodyPr>
          <a:lstStyle/>
          <a:p>
            <a:r>
              <a:rPr lang="en-US" sz="2600" b="1" dirty="0"/>
              <a:t>Promote faculty recruitment, retention, and development (</a:t>
            </a:r>
            <a:r>
              <a:rPr lang="en-US" sz="2600" b="1" i="1" dirty="0"/>
              <a:t>Elevate</a:t>
            </a:r>
            <a:r>
              <a:rPr lang="en-US" sz="2600" b="1" dirty="0"/>
              <a:t>)</a:t>
            </a:r>
          </a:p>
          <a:p>
            <a:pPr lvl="1"/>
            <a:r>
              <a:rPr lang="en-US" sz="1900" dirty="0"/>
              <a:t>Work with Provost to identify mid to long term strategy for increasing number of tenure track positions in Milner.</a:t>
            </a:r>
          </a:p>
          <a:p>
            <a:pPr lvl="1"/>
            <a:r>
              <a:rPr lang="en-US" sz="1900" dirty="0"/>
              <a:t>Encourage faculty research through information sessions on grants and finding the right publisher for your work.</a:t>
            </a:r>
          </a:p>
          <a:p>
            <a:pPr lvl="1"/>
            <a:r>
              <a:rPr lang="en-US" sz="1900" dirty="0"/>
              <a:t>Work with CODSULI partners to create career fair for information professionals.</a:t>
            </a:r>
          </a:p>
          <a:p>
            <a:pPr lvl="1"/>
            <a:r>
              <a:rPr lang="en-US" sz="1900" dirty="0"/>
              <a:t>Celebrate and share faculty research.</a:t>
            </a:r>
            <a:endParaRPr lang="en-US" sz="1900" b="1" dirty="0"/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5506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681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957293"/>
            <a:ext cx="7886700" cy="5052810"/>
          </a:xfrm>
        </p:spPr>
        <p:txBody>
          <a:bodyPr>
            <a:normAutofit/>
          </a:bodyPr>
          <a:lstStyle/>
          <a:p>
            <a:r>
              <a:rPr lang="en-US" sz="2600" b="1" dirty="0"/>
              <a:t>Begin construction of Student Success Center (</a:t>
            </a:r>
            <a:r>
              <a:rPr lang="en-US" sz="2600" b="1" i="1" dirty="0"/>
              <a:t>Educate</a:t>
            </a:r>
            <a:r>
              <a:rPr lang="en-US" sz="2600" b="1" dirty="0"/>
              <a:t>)</a:t>
            </a:r>
          </a:p>
          <a:p>
            <a:pPr lvl="1"/>
            <a:r>
              <a:rPr lang="en-US" sz="1900" dirty="0"/>
              <a:t>Choose an architect, and work with them to develop a design plan as facilities completes repairs of floor one.</a:t>
            </a:r>
          </a:p>
          <a:p>
            <a:pPr lvl="1"/>
            <a:r>
              <a:rPr lang="en-US" sz="1900" dirty="0"/>
              <a:t>Begin contracting for construction as soon as possible.</a:t>
            </a:r>
          </a:p>
          <a:p>
            <a:pPr lvl="1"/>
            <a:r>
              <a:rPr lang="en-US" sz="1900" dirty="0"/>
              <a:t>Continue to work with advancements to find private dollars to support the Student Success Center into the future.</a:t>
            </a:r>
          </a:p>
          <a:p>
            <a:pPr lvl="1"/>
            <a:r>
              <a:rPr lang="en-US" sz="1900" dirty="0"/>
              <a:t>Develop plan for handling second entrance to Milner.</a:t>
            </a:r>
          </a:p>
          <a:p>
            <a:pPr lvl="1"/>
            <a:r>
              <a:rPr lang="en-US" sz="1900" dirty="0"/>
              <a:t>Work with campus partners to plan delivery of technology support in SSC</a:t>
            </a:r>
          </a:p>
          <a:p>
            <a:pPr lvl="1"/>
            <a:r>
              <a:rPr lang="en-US" sz="1900" dirty="0" err="1"/>
              <a:t>Make@Milner</a:t>
            </a:r>
            <a:r>
              <a:rPr lang="en-US" sz="1900" dirty="0"/>
              <a:t>: a work in progress, eventually part of the SSC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2510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Objectives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4762501"/>
            <a:ext cx="1428751" cy="2095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1057046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/>
              <a:t>Continue to review resource allocation (</a:t>
            </a:r>
            <a:r>
              <a:rPr lang="en-US" sz="3100" b="1" i="1" dirty="0"/>
              <a:t>Elevate</a:t>
            </a:r>
            <a:r>
              <a:rPr lang="en-US" sz="3100" b="1" dirty="0"/>
              <a:t>)</a:t>
            </a:r>
          </a:p>
          <a:p>
            <a:pPr lvl="1"/>
            <a:r>
              <a:rPr lang="en-US" sz="2200" dirty="0"/>
              <a:t>Continue refinement of comprehensive collection development plan, including collection analysis associated with the programs undergoing Program Review. </a:t>
            </a:r>
          </a:p>
          <a:p>
            <a:pPr lvl="1"/>
            <a:r>
              <a:rPr lang="en-US" sz="2200" dirty="0"/>
              <a:t>Establish baselines for collection and item usage, and improve our consistency in making decisions about acquisition and </a:t>
            </a:r>
            <a:r>
              <a:rPr lang="en-US" sz="2200" dirty="0" err="1"/>
              <a:t>deacquistion</a:t>
            </a:r>
            <a:r>
              <a:rPr lang="en-US" sz="2200" dirty="0"/>
              <a:t> that are informed by this data.</a:t>
            </a:r>
          </a:p>
          <a:p>
            <a:pPr lvl="1"/>
            <a:r>
              <a:rPr lang="en-US" sz="2200" dirty="0"/>
              <a:t>Where financially feasible, convert existing serials to electronic </a:t>
            </a:r>
            <a:r>
              <a:rPr lang="en-US" sz="2200" dirty="0" err="1"/>
              <a:t>backfiles</a:t>
            </a:r>
            <a:endParaRPr lang="en-US" sz="2200" dirty="0"/>
          </a:p>
          <a:p>
            <a:pPr lvl="1"/>
            <a:r>
              <a:rPr lang="en-US" sz="2200" dirty="0"/>
              <a:t>Return IRMA annex to first floor (when construction complete), as well as returning IRMA volumes stored off campus to compact first floor storage</a:t>
            </a:r>
          </a:p>
          <a:p>
            <a:pPr lvl="1"/>
            <a:r>
              <a:rPr lang="en-US" sz="2200" dirty="0"/>
              <a:t>Develop zero-based personnel plan for public services to help assess work distribution and inform future hiring; refine similar plan for cataloging and acquisitions</a:t>
            </a:r>
          </a:p>
          <a:p>
            <a:pPr lvl="1"/>
            <a:r>
              <a:rPr lang="en-US" sz="2200" dirty="0"/>
              <a:t>Integrate collection development plan in to next round of program 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899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078306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REQUESTS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035594"/>
            <a:ext cx="5403608" cy="1018515"/>
          </a:xfrm>
        </p:spPr>
        <p:txBody>
          <a:bodyPr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FY20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27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Requests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4762501"/>
            <a:ext cx="1428751" cy="2095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1" y="957292"/>
            <a:ext cx="7886700" cy="503618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/>
              <a:t>PERM</a:t>
            </a:r>
            <a:r>
              <a:rPr lang="en-US" sz="2400" dirty="0"/>
              <a:t> </a:t>
            </a:r>
            <a:r>
              <a:rPr lang="en-US" sz="2100" dirty="0"/>
              <a:t>- none</a:t>
            </a:r>
            <a:endParaRPr lang="en-US" sz="2100" b="1" dirty="0"/>
          </a:p>
          <a:p>
            <a:pPr lvl="0"/>
            <a:r>
              <a:rPr lang="en-US" sz="2400" b="1" dirty="0"/>
              <a:t>SBC</a:t>
            </a:r>
            <a:r>
              <a:rPr lang="en-US" sz="2100" b="1" dirty="0"/>
              <a:t> </a:t>
            </a:r>
            <a:r>
              <a:rPr lang="en-US" sz="2100" dirty="0"/>
              <a:t>- $2.7M, $1.4M of which is new this year</a:t>
            </a:r>
          </a:p>
          <a:p>
            <a:pPr lvl="0"/>
            <a:r>
              <a:rPr lang="en-US" sz="2400" b="1" dirty="0"/>
              <a:t>PE</a:t>
            </a:r>
            <a:r>
              <a:rPr lang="en-US" sz="2100" b="1" dirty="0"/>
              <a:t> </a:t>
            </a:r>
            <a:r>
              <a:rPr lang="en-US" sz="2100" dirty="0"/>
              <a:t>- none</a:t>
            </a:r>
          </a:p>
          <a:p>
            <a:pPr lvl="0"/>
            <a:r>
              <a:rPr lang="en-US" sz="2400" b="1" dirty="0"/>
              <a:t>IC </a:t>
            </a:r>
            <a:r>
              <a:rPr lang="en-US" sz="2100" dirty="0"/>
              <a:t>- none</a:t>
            </a:r>
          </a:p>
          <a:p>
            <a:pPr lvl="0"/>
            <a:r>
              <a:rPr lang="en-US" sz="2400" b="1" dirty="0"/>
              <a:t>Supplemental IC </a:t>
            </a:r>
            <a:r>
              <a:rPr lang="en-US" sz="2100" dirty="0"/>
              <a:t>- none</a:t>
            </a:r>
          </a:p>
          <a:p>
            <a:pPr lvl="0"/>
            <a:r>
              <a:rPr lang="en-US" sz="2400" b="1" dirty="0"/>
              <a:t>Personnel Requests: Tenure Track Faculty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/>
              <a:t>Student Success Librarian (Assistant/Associate)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/>
              <a:t>STEM Librarian (Assistant/Associate)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/>
              <a:t>Applied Sciences Librarian (Assistant or Associate)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/>
              <a:t>Data Librarian (Assistant/Associate)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/>
              <a:t>Coordinator of Preservation and Unique Collections (Associate/Full)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/>
              <a:t>Metadata Specialist (Assistant/Associate)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0824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21" t="1455" b="1575"/>
          <a:stretch/>
        </p:blipFill>
        <p:spPr>
          <a:xfrm>
            <a:off x="3017520" y="9761"/>
            <a:ext cx="2833432" cy="68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129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327688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035594"/>
            <a:ext cx="5403608" cy="1018515"/>
          </a:xfrm>
        </p:spPr>
        <p:txBody>
          <a:bodyPr>
            <a:noAutofit/>
          </a:bodyPr>
          <a:lstStyle/>
          <a:p>
            <a:endParaRPr lang="fr-FR" sz="2000" b="1" i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4677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327688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035594"/>
            <a:ext cx="5403608" cy="1018515"/>
          </a:xfrm>
        </p:spPr>
        <p:txBody>
          <a:bodyPr>
            <a:noAutofit/>
          </a:bodyPr>
          <a:lstStyle/>
          <a:p>
            <a:endParaRPr lang="fr-FR" sz="2000" b="1" i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18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478994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FY19 ANNUAL REPORT</a:t>
            </a:r>
          </a:p>
        </p:txBody>
      </p:sp>
    </p:spTree>
    <p:extLst>
      <p:ext uri="{BB962C8B-B14F-4D97-AF65-F5344CB8AC3E}">
        <p14:creationId xmlns:p14="http://schemas.microsoft.com/office/powerpoint/2010/main" val="1426427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6758" y="1693726"/>
            <a:ext cx="2103470" cy="31510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07" y="2151356"/>
            <a:ext cx="3353634" cy="223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 t="19649" r="11740" b="18711"/>
          <a:stretch/>
        </p:blipFill>
        <p:spPr>
          <a:xfrm>
            <a:off x="1934293" y="1988639"/>
            <a:ext cx="4058692" cy="24933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08" y="4088196"/>
            <a:ext cx="4154706" cy="2769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37" y="4076425"/>
            <a:ext cx="4236480" cy="2824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06" y="-102991"/>
            <a:ext cx="3543164" cy="236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768" y="4088196"/>
            <a:ext cx="4396968" cy="2931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7"/>
            <a:ext cx="3416531" cy="2277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9" b="16423"/>
          <a:stretch/>
        </p:blipFill>
        <p:spPr>
          <a:xfrm>
            <a:off x="3090146" y="-82896"/>
            <a:ext cx="2629951" cy="23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475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735012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GOALS and ACCOMPLISHMENTS</a:t>
            </a:r>
            <a:b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061038"/>
            <a:ext cx="5403608" cy="1018515"/>
          </a:xfrm>
        </p:spPr>
        <p:txBody>
          <a:bodyPr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FY19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006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Myriad Pro" panose="020B0503030403020204" pitchFamily="34" charset="0"/>
              </a:rPr>
              <a:t>Accomplishments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983561"/>
            <a:ext cx="7886700" cy="51442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Begin implementing Master Plan. (after </a:t>
            </a:r>
            <a:r>
              <a:rPr lang="en-US" b="1" i="1" dirty="0"/>
              <a:t>Educate. Connect. Elevate</a:t>
            </a:r>
            <a:r>
              <a:rPr lang="en-US" b="1" dirty="0"/>
              <a:t> I.D.4)</a:t>
            </a:r>
          </a:p>
          <a:p>
            <a:pPr lvl="1"/>
            <a:r>
              <a:rPr lang="en-US" sz="2100" dirty="0"/>
              <a:t>Removal of low use reference materials on floor 2 has yielded a space that will accommodate additional student seating. </a:t>
            </a:r>
            <a:endParaRPr lang="en-US" sz="2100" i="1" dirty="0"/>
          </a:p>
          <a:p>
            <a:pPr lvl="1"/>
            <a:r>
              <a:rPr lang="en-US" sz="2100" dirty="0"/>
              <a:t>Worked with campus partners to develop </a:t>
            </a:r>
            <a:r>
              <a:rPr lang="en-US" sz="2100" dirty="0" err="1"/>
              <a:t>wishlist</a:t>
            </a:r>
            <a:r>
              <a:rPr lang="en-US" sz="2100" dirty="0"/>
              <a:t> for Student Success Center. A QBS has been issued to secure an architect to turn our wishes into a design for renovation.</a:t>
            </a:r>
            <a:endParaRPr lang="en-US" sz="2100" b="1" dirty="0"/>
          </a:p>
          <a:p>
            <a:pPr lvl="0"/>
            <a:r>
              <a:rPr lang="en-US" b="1" dirty="0"/>
              <a:t>Improve Milner communications, both internal and external (after ECE I.D.2 and IV.B.1)</a:t>
            </a:r>
            <a:r>
              <a:rPr lang="en-US" dirty="0"/>
              <a:t> </a:t>
            </a:r>
          </a:p>
          <a:p>
            <a:pPr lvl="1"/>
            <a:r>
              <a:rPr lang="en-US" sz="2100" dirty="0"/>
              <a:t>Milner Communications Committee to develop a marketing toolkit to coordinate the messaging across Milner activities</a:t>
            </a:r>
          </a:p>
          <a:p>
            <a:pPr lvl="1"/>
            <a:r>
              <a:rPr lang="en-US" sz="2100" dirty="0"/>
              <a:t>Improved signage at entrance to Milner</a:t>
            </a:r>
          </a:p>
          <a:p>
            <a:pPr lvl="1"/>
            <a:r>
              <a:rPr lang="en-US" sz="2100" dirty="0"/>
              <a:t>Developed a brief handout for faculty regarding Milner resources</a:t>
            </a:r>
          </a:p>
          <a:p>
            <a:pPr lvl="1"/>
            <a:r>
              <a:rPr lang="en-US" sz="2100" dirty="0"/>
              <a:t>Created more engagement opportunities for students, including celebrations for National Handwriting Day, National Library Week, informational bathroom newsletters, and weekly online trivia</a:t>
            </a:r>
          </a:p>
          <a:p>
            <a:endParaRPr lang="en-US" b="1" dirty="0"/>
          </a:p>
          <a:p>
            <a:pPr marL="914400" lvl="2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21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Accomplishments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1" y="983561"/>
            <a:ext cx="7886700" cy="5493384"/>
          </a:xfrm>
        </p:spPr>
        <p:txBody>
          <a:bodyPr>
            <a:normAutofit/>
          </a:bodyPr>
          <a:lstStyle/>
          <a:p>
            <a:r>
              <a:rPr lang="en-US" sz="2600" b="1" dirty="0"/>
              <a:t>Optimize our use of shared resources (after ECE IV.B.4)</a:t>
            </a:r>
          </a:p>
          <a:p>
            <a:pPr lvl="1"/>
            <a:r>
              <a:rPr lang="en-US" sz="1900" dirty="0"/>
              <a:t>Upgraded our interlibrary loan software to </a:t>
            </a:r>
            <a:r>
              <a:rPr lang="en-US" sz="1900" dirty="0" err="1"/>
              <a:t>Tipasa</a:t>
            </a:r>
            <a:r>
              <a:rPr lang="en-US" sz="1900" dirty="0"/>
              <a:t> </a:t>
            </a:r>
          </a:p>
          <a:p>
            <a:pPr lvl="1"/>
            <a:r>
              <a:rPr lang="en-US" sz="1900" dirty="0"/>
              <a:t>Partnered with History faculty to integrate primary sources into additional History classes.</a:t>
            </a:r>
          </a:p>
          <a:p>
            <a:pPr lvl="1"/>
            <a:r>
              <a:rPr lang="en-US" sz="1900" dirty="0"/>
              <a:t>Added Digital Object Identifiers to all library published journal articles in </a:t>
            </a:r>
            <a:r>
              <a:rPr lang="en-US" sz="1900" dirty="0" err="1"/>
              <a:t>ISURed</a:t>
            </a:r>
            <a:r>
              <a:rPr lang="en-US" sz="1900" dirty="0"/>
              <a:t> (made articles easier to find)</a:t>
            </a:r>
          </a:p>
          <a:p>
            <a:pPr lvl="1"/>
            <a:r>
              <a:rPr lang="en-US" sz="1900" dirty="0"/>
              <a:t>Genre headings for picture books added to over 11,000 catalog records</a:t>
            </a:r>
          </a:p>
          <a:p>
            <a:pPr lvl="1"/>
            <a:r>
              <a:rPr lang="en-US" sz="1900" dirty="0"/>
              <a:t>Faculty members Jean MacDonald and Eric Willey are collaborating with the Publications Unit to publish a serialized novel by African-American author Clarissa Minnie Thompson Allen.</a:t>
            </a:r>
          </a:p>
          <a:p>
            <a:pPr lvl="1"/>
            <a:r>
              <a:rPr lang="en-US" sz="1900" dirty="0"/>
              <a:t>“</a:t>
            </a:r>
            <a:r>
              <a:rPr lang="en-US" sz="1900" dirty="0" err="1"/>
              <a:t>Shakespeareance</a:t>
            </a:r>
            <a:r>
              <a:rPr lang="en-US" sz="1900" dirty="0"/>
              <a:t>,” a collaboration led by Jean MacDonald and Tara Lyons, worked with the Illinois Shakespeare Festival to hold an event celebrating all things Bard, and included speakers from around the state.</a:t>
            </a:r>
          </a:p>
          <a:p>
            <a:pPr lvl="1"/>
            <a:r>
              <a:rPr lang="en-US" sz="1900" dirty="0"/>
              <a:t>Added 3D printing capability and quickly reached our capacity to meet student requests.</a:t>
            </a:r>
          </a:p>
          <a:p>
            <a:pPr lvl="1"/>
            <a:endParaRPr lang="en-US" sz="19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8609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1839" y="882034"/>
            <a:ext cx="3492295" cy="75259"/>
          </a:xfrm>
          <a:prstGeom prst="roundRect">
            <a:avLst/>
          </a:prstGeom>
          <a:solidFill>
            <a:srgbClr val="87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"/>
            <a:ext cx="5403608" cy="95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2937"/>
                </a:solidFill>
                <a:latin typeface="+mn-lt"/>
              </a:rPr>
              <a:t>Accomplishments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4762501"/>
            <a:ext cx="1428751" cy="2095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975248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Improve fundraising prospects (after ECE I.C. 1 and 3)</a:t>
            </a:r>
          </a:p>
          <a:p>
            <a:pPr lvl="1"/>
            <a:r>
              <a:rPr lang="en-US" sz="2100" dirty="0"/>
              <a:t>Exceeded our campaign goal.</a:t>
            </a:r>
          </a:p>
          <a:p>
            <a:pPr lvl="1"/>
            <a:r>
              <a:rPr lang="en-US" sz="2100" dirty="0"/>
              <a:t>Followed monthly schedule of gift acknowledgements and contacts with donors</a:t>
            </a:r>
          </a:p>
          <a:p>
            <a:pPr lvl="1"/>
            <a:r>
              <a:rPr lang="en-US" sz="2100" dirty="0"/>
              <a:t>Sent a special solicitation letter over the summer to encourage donors within $500 of our $1000 “Ange’s Keepers” level of giving $1000 during the course of Redbirds Rising and nearly doubled our number of “Keepers”</a:t>
            </a:r>
            <a:endParaRPr lang="en-US" sz="2600" b="1" dirty="0"/>
          </a:p>
          <a:p>
            <a:r>
              <a:rPr lang="en-US" b="1" dirty="0"/>
              <a:t>Review resource allocation (after ECE I.D.3 and II.C.3)</a:t>
            </a:r>
          </a:p>
          <a:p>
            <a:pPr lvl="1"/>
            <a:r>
              <a:rPr lang="en-US" sz="2000" dirty="0"/>
              <a:t>Continued to add electronic </a:t>
            </a:r>
            <a:r>
              <a:rPr lang="en-US" sz="2000" dirty="0" err="1"/>
              <a:t>backfiles</a:t>
            </a:r>
            <a:r>
              <a:rPr lang="en-US" sz="2000" dirty="0"/>
              <a:t> for journals, providing greater ease of searching them while also recovering physical space in the library</a:t>
            </a:r>
          </a:p>
          <a:p>
            <a:pPr lvl="1"/>
            <a:r>
              <a:rPr lang="en-US" sz="2000" dirty="0"/>
              <a:t>With a flat annual budget, we must constantly consider cuts in the number and kind of purchases to meet our budget goals</a:t>
            </a:r>
          </a:p>
          <a:p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868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196" y="1448478"/>
            <a:ext cx="5403608" cy="3018329"/>
          </a:xfrm>
          <a:prstGeom prst="rect">
            <a:avLst/>
          </a:prstGeom>
          <a:solidFill>
            <a:srgbClr val="232937">
              <a:alpha val="6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196" y="2284653"/>
            <a:ext cx="5403608" cy="9572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MEASURES OF PRODUCTIVITY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0196" y="3241942"/>
            <a:ext cx="5403608" cy="1018515"/>
          </a:xfrm>
        </p:spPr>
        <p:txBody>
          <a:bodyPr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FY19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429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1416</Words>
  <Application>Microsoft Macintosh PowerPoint</Application>
  <PresentationFormat>On-screen Show (4:3)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Myriad Pro</vt:lpstr>
      <vt:lpstr>1_Office Theme</vt:lpstr>
      <vt:lpstr>Milner Library  FY19 Annual Report FY20 Planning Document</vt:lpstr>
      <vt:lpstr>PowerPoint Presentation</vt:lpstr>
      <vt:lpstr>FY19 ANNUAL REPORT</vt:lpstr>
      <vt:lpstr>PowerPoint Presentation</vt:lpstr>
      <vt:lpstr>GOALS and ACCOMPLISHMENTS </vt:lpstr>
      <vt:lpstr>PowerPoint Presentation</vt:lpstr>
      <vt:lpstr>PowerPoint Presentation</vt:lpstr>
      <vt:lpstr>PowerPoint Presentation</vt:lpstr>
      <vt:lpstr>MEASURES OF PRODUCTIVITY</vt:lpstr>
      <vt:lpstr>PowerPoint Presentation</vt:lpstr>
      <vt:lpstr>INTERNAL REALLOCATIONS AND REORGANIZATIONS</vt:lpstr>
      <vt:lpstr>PowerPoint Presentation</vt:lpstr>
      <vt:lpstr>USE OF ADDITIONAL FUNDS</vt:lpstr>
      <vt:lpstr>PowerPoint Presentation</vt:lpstr>
      <vt:lpstr>PowerPoint Presentation</vt:lpstr>
      <vt:lpstr>FY20 PLANNING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REQUESTS</vt:lpstr>
      <vt:lpstr>PowerPoint Presentation</vt:lpstr>
      <vt:lpstr>PowerPoint Presentation</vt:lpstr>
      <vt:lpstr>THANK YOU!</vt:lpstr>
      <vt:lpstr>QUESTIONS?</vt:lpstr>
    </vt:vector>
  </TitlesOfParts>
  <Company>Milner Library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Colleen</dc:creator>
  <cp:lastModifiedBy>Zeck, Shari</cp:lastModifiedBy>
  <cp:revision>33</cp:revision>
  <dcterms:created xsi:type="dcterms:W3CDTF">2019-03-01T21:00:21Z</dcterms:created>
  <dcterms:modified xsi:type="dcterms:W3CDTF">2019-03-19T18:06:13Z</dcterms:modified>
</cp:coreProperties>
</file>